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58" r:id="rId2"/>
    <p:sldId id="259" r:id="rId3"/>
    <p:sldId id="261" r:id="rId4"/>
    <p:sldId id="265" r:id="rId5"/>
    <p:sldId id="288" r:id="rId6"/>
    <p:sldId id="262" r:id="rId7"/>
    <p:sldId id="267" r:id="rId8"/>
    <p:sldId id="289" r:id="rId9"/>
    <p:sldId id="300" r:id="rId10"/>
    <p:sldId id="290" r:id="rId11"/>
    <p:sldId id="264" r:id="rId12"/>
    <p:sldId id="293" r:id="rId13"/>
    <p:sldId id="268" r:id="rId14"/>
    <p:sldId id="270" r:id="rId15"/>
    <p:sldId id="275" r:id="rId16"/>
    <p:sldId id="272" r:id="rId17"/>
    <p:sldId id="273" r:id="rId18"/>
    <p:sldId id="279" r:id="rId19"/>
    <p:sldId id="294" r:id="rId20"/>
    <p:sldId id="271" r:id="rId21"/>
    <p:sldId id="274" r:id="rId22"/>
    <p:sldId id="291" r:id="rId23"/>
    <p:sldId id="276" r:id="rId24"/>
    <p:sldId id="277" r:id="rId25"/>
    <p:sldId id="278" r:id="rId26"/>
    <p:sldId id="295" r:id="rId27"/>
    <p:sldId id="296" r:id="rId28"/>
    <p:sldId id="269" r:id="rId29"/>
    <p:sldId id="281" r:id="rId30"/>
    <p:sldId id="280" r:id="rId31"/>
    <p:sldId id="282" r:id="rId32"/>
    <p:sldId id="283" r:id="rId33"/>
    <p:sldId id="297" r:id="rId34"/>
    <p:sldId id="284" r:id="rId35"/>
    <p:sldId id="292" r:id="rId36"/>
    <p:sldId id="285" r:id="rId37"/>
    <p:sldId id="299" r:id="rId38"/>
    <p:sldId id="287" r:id="rId39"/>
    <p:sldId id="286" r:id="rId40"/>
    <p:sldId id="298" r:id="rId41"/>
  </p:sldIdLst>
  <p:sldSz cx="12192000" cy="6858000"/>
  <p:notesSz cx="6858000" cy="9144000"/>
  <p:embeddedFontLst>
    <p:embeddedFont>
      <p:font typeface="Adobe 고딕 Std B" panose="020B0800000000000000" pitchFamily="34" charset="-127"/>
      <p:bold r:id="rId43"/>
    </p:embeddedFont>
    <p:embeddedFont>
      <p:font typeface="a로케트" panose="02020600000000000000" pitchFamily="18" charset="-127"/>
      <p:regular r:id="rId44"/>
    </p:embeddedFont>
    <p:embeddedFont>
      <p:font typeface="Impact" panose="020B0806030902050204" pitchFamily="34" charset="0"/>
      <p:regular r:id="rId45"/>
    </p:embeddedFont>
    <p:embeddedFont>
      <p:font typeface="나눔바른고딕" panose="020B0603020101020101" pitchFamily="50" charset="-127"/>
      <p:regular r:id="rId46"/>
      <p:bold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E339C"/>
    <a:srgbClr val="F8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5" autoAdjust="0"/>
    <p:restoredTop sz="94660"/>
  </p:normalViewPr>
  <p:slideViewPr>
    <p:cSldViewPr snapToGrid="0" showGuides="1">
      <p:cViewPr varScale="1">
        <p:scale>
          <a:sx n="54" d="100"/>
          <a:sy n="54" d="100"/>
        </p:scale>
        <p:origin x="1202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D745F-6893-4973-905C-60B1694A3A66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484BB-F09C-4600-B328-9A57E065D5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341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84BB-F09C-4600-B328-9A57E065D5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484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84BB-F09C-4600-B328-9A57E065D5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170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84BB-F09C-4600-B328-9A57E065D5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975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하나의 코디에 대해 상의와 하의를 분리해 패턴과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쉐입을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뽑아야 하기 때문에 상의와 하의의 분리가 필요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84BB-F09C-4600-B328-9A57E065D5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B975C-CEF4-451E-AA31-C325AE9BAB35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835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B975C-CEF4-451E-AA31-C325AE9BAB35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23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B975C-CEF4-451E-AA31-C325AE9BAB35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221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B975C-CEF4-451E-AA31-C325AE9BAB35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019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B975C-CEF4-451E-AA31-C325AE9BAB35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285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B975C-CEF4-451E-AA31-C325AE9BAB35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419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B975C-CEF4-451E-AA31-C325AE9BAB35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54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B975C-CEF4-451E-AA31-C325AE9BAB35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585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B975C-CEF4-451E-AA31-C325AE9BAB35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775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B975C-CEF4-451E-AA31-C325AE9BAB35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2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B975C-CEF4-451E-AA31-C325AE9BAB35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78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B975C-CEF4-451E-AA31-C325AE9BAB35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DC71C-EA02-401B-90D0-BAD57E47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5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tmp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6.png"/><Relationship Id="rId7" Type="http://schemas.openxmlformats.org/officeDocument/2006/relationships/image" Target="../media/image19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mp"/><Relationship Id="rId5" Type="http://schemas.openxmlformats.org/officeDocument/2006/relationships/image" Target="../media/image17.tmp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mp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10" Type="http://schemas.openxmlformats.org/officeDocument/2006/relationships/image" Target="../media/image19.tmp"/><Relationship Id="rId4" Type="http://schemas.openxmlformats.org/officeDocument/2006/relationships/image" Target="../media/image24.png"/><Relationship Id="rId9" Type="http://schemas.openxmlformats.org/officeDocument/2006/relationships/image" Target="../media/image18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mp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45.jpeg"/><Relationship Id="rId18" Type="http://schemas.openxmlformats.org/officeDocument/2006/relationships/image" Target="../media/image49.tmp"/><Relationship Id="rId3" Type="http://schemas.openxmlformats.org/officeDocument/2006/relationships/image" Target="../media/image6.png"/><Relationship Id="rId21" Type="http://schemas.openxmlformats.org/officeDocument/2006/relationships/image" Target="../media/image52.jpg"/><Relationship Id="rId7" Type="http://schemas.openxmlformats.org/officeDocument/2006/relationships/image" Target="../media/image39.jpg"/><Relationship Id="rId12" Type="http://schemas.openxmlformats.org/officeDocument/2006/relationships/image" Target="../media/image44.jpeg"/><Relationship Id="rId17" Type="http://schemas.openxmlformats.org/officeDocument/2006/relationships/image" Target="../media/image29.jpeg"/><Relationship Id="rId25" Type="http://schemas.openxmlformats.org/officeDocument/2006/relationships/image" Target="../media/image56.jpg"/><Relationship Id="rId2" Type="http://schemas.openxmlformats.org/officeDocument/2006/relationships/image" Target="../media/image5.png"/><Relationship Id="rId16" Type="http://schemas.openxmlformats.org/officeDocument/2006/relationships/image" Target="../media/image48.jpeg"/><Relationship Id="rId20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24" Type="http://schemas.openxmlformats.org/officeDocument/2006/relationships/image" Target="../media/image55.jpeg"/><Relationship Id="rId5" Type="http://schemas.openxmlformats.org/officeDocument/2006/relationships/image" Target="../media/image37.jpeg"/><Relationship Id="rId15" Type="http://schemas.openxmlformats.org/officeDocument/2006/relationships/image" Target="../media/image47.jpeg"/><Relationship Id="rId23" Type="http://schemas.openxmlformats.org/officeDocument/2006/relationships/image" Target="../media/image54.jpg"/><Relationship Id="rId10" Type="http://schemas.openxmlformats.org/officeDocument/2006/relationships/image" Target="../media/image42.jpeg"/><Relationship Id="rId19" Type="http://schemas.openxmlformats.org/officeDocument/2006/relationships/image" Target="../media/image50.jpg"/><Relationship Id="rId4" Type="http://schemas.openxmlformats.org/officeDocument/2006/relationships/image" Target="../media/image36.tmp"/><Relationship Id="rId9" Type="http://schemas.openxmlformats.org/officeDocument/2006/relationships/image" Target="../media/image41.jpeg"/><Relationship Id="rId14" Type="http://schemas.openxmlformats.org/officeDocument/2006/relationships/image" Target="../media/image46.tmp"/><Relationship Id="rId22" Type="http://schemas.openxmlformats.org/officeDocument/2006/relationships/image" Target="../media/image5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tmp"/><Relationship Id="rId4" Type="http://schemas.openxmlformats.org/officeDocument/2006/relationships/image" Target="../media/image57.tm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.png"/><Relationship Id="rId7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.png"/><Relationship Id="rId7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6.png"/><Relationship Id="rId7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40.jpg"/><Relationship Id="rId3" Type="http://schemas.openxmlformats.org/officeDocument/2006/relationships/image" Target="../media/image6.png"/><Relationship Id="rId7" Type="http://schemas.openxmlformats.org/officeDocument/2006/relationships/image" Target="../media/image44.jpeg"/><Relationship Id="rId12" Type="http://schemas.openxmlformats.org/officeDocument/2006/relationships/image" Target="../media/image39.jpg"/><Relationship Id="rId17" Type="http://schemas.openxmlformats.org/officeDocument/2006/relationships/image" Target="../media/image80.JPG"/><Relationship Id="rId2" Type="http://schemas.openxmlformats.org/officeDocument/2006/relationships/image" Target="../media/image5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38.jpeg"/><Relationship Id="rId5" Type="http://schemas.openxmlformats.org/officeDocument/2006/relationships/image" Target="../media/image41.jpeg"/><Relationship Id="rId15" Type="http://schemas.openxmlformats.org/officeDocument/2006/relationships/image" Target="../media/image78.png"/><Relationship Id="rId10" Type="http://schemas.openxmlformats.org/officeDocument/2006/relationships/image" Target="../media/image37.jpeg"/><Relationship Id="rId4" Type="http://schemas.openxmlformats.org/officeDocument/2006/relationships/image" Target="../media/image76.tmp"/><Relationship Id="rId9" Type="http://schemas.openxmlformats.org/officeDocument/2006/relationships/image" Target="../media/image77.tmp"/><Relationship Id="rId1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mp"/><Relationship Id="rId13" Type="http://schemas.openxmlformats.org/officeDocument/2006/relationships/image" Target="../media/image54.jpg"/><Relationship Id="rId18" Type="http://schemas.openxmlformats.org/officeDocument/2006/relationships/image" Target="../media/image43.jpeg"/><Relationship Id="rId26" Type="http://schemas.openxmlformats.org/officeDocument/2006/relationships/image" Target="../media/image42.jpeg"/><Relationship Id="rId3" Type="http://schemas.openxmlformats.org/officeDocument/2006/relationships/image" Target="../media/image6.png"/><Relationship Id="rId21" Type="http://schemas.openxmlformats.org/officeDocument/2006/relationships/image" Target="../media/image77.tmp"/><Relationship Id="rId7" Type="http://schemas.openxmlformats.org/officeDocument/2006/relationships/image" Target="../media/image29.jpeg"/><Relationship Id="rId12" Type="http://schemas.openxmlformats.org/officeDocument/2006/relationships/image" Target="../media/image53.jpg"/><Relationship Id="rId17" Type="http://schemas.openxmlformats.org/officeDocument/2006/relationships/image" Target="../media/image41.jpeg"/><Relationship Id="rId25" Type="http://schemas.openxmlformats.org/officeDocument/2006/relationships/image" Target="../media/image40.jpg"/><Relationship Id="rId2" Type="http://schemas.openxmlformats.org/officeDocument/2006/relationships/image" Target="../media/image5.png"/><Relationship Id="rId16" Type="http://schemas.openxmlformats.org/officeDocument/2006/relationships/image" Target="../media/image76.tmp"/><Relationship Id="rId20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52.jpg"/><Relationship Id="rId24" Type="http://schemas.openxmlformats.org/officeDocument/2006/relationships/image" Target="../media/image39.jpg"/><Relationship Id="rId5" Type="http://schemas.openxmlformats.org/officeDocument/2006/relationships/image" Target="../media/image47.jpeg"/><Relationship Id="rId15" Type="http://schemas.openxmlformats.org/officeDocument/2006/relationships/image" Target="../media/image56.jpg"/><Relationship Id="rId23" Type="http://schemas.openxmlformats.org/officeDocument/2006/relationships/image" Target="../media/image38.jpeg"/><Relationship Id="rId10" Type="http://schemas.openxmlformats.org/officeDocument/2006/relationships/image" Target="../media/image51.jpg"/><Relationship Id="rId19" Type="http://schemas.openxmlformats.org/officeDocument/2006/relationships/image" Target="../media/image44.jpeg"/><Relationship Id="rId4" Type="http://schemas.openxmlformats.org/officeDocument/2006/relationships/image" Target="../media/image46.tmp"/><Relationship Id="rId9" Type="http://schemas.openxmlformats.org/officeDocument/2006/relationships/image" Target="../media/image50.jpg"/><Relationship Id="rId14" Type="http://schemas.openxmlformats.org/officeDocument/2006/relationships/image" Target="../media/image55.jpeg"/><Relationship Id="rId22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image" Target="../media/image85.png"/><Relationship Id="rId4" Type="http://schemas.openxmlformats.org/officeDocument/2006/relationships/image" Target="../media/image6.png"/><Relationship Id="rId9" Type="http://schemas.openxmlformats.org/officeDocument/2006/relationships/image" Target="../media/image8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91.jp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6.png"/><Relationship Id="rId7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6.png"/><Relationship Id="rId7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6155"/>
          <a:stretch/>
        </p:blipFill>
        <p:spPr>
          <a:xfrm>
            <a:off x="1984051" y="-1"/>
            <a:ext cx="10222463" cy="68441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04" y="7873297"/>
            <a:ext cx="10287000" cy="68580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3509" y="0"/>
            <a:ext cx="8347073" cy="6858000"/>
          </a:xfrm>
          <a:custGeom>
            <a:avLst/>
            <a:gdLst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8658225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7086600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6486525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6515100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9353550"/>
              <a:gd name="connsiteY0" fmla="*/ 0 h 6858000"/>
              <a:gd name="connsiteX1" fmla="*/ 9353550 w 9353550"/>
              <a:gd name="connsiteY1" fmla="*/ 0 h 6858000"/>
              <a:gd name="connsiteX2" fmla="*/ 6515100 w 9353550"/>
              <a:gd name="connsiteY2" fmla="*/ 6858000 h 6858000"/>
              <a:gd name="connsiteX3" fmla="*/ 0 w 9353550"/>
              <a:gd name="connsiteY3" fmla="*/ 6858000 h 6858000"/>
              <a:gd name="connsiteX4" fmla="*/ 0 w 9353550"/>
              <a:gd name="connsiteY4" fmla="*/ 0 h 6858000"/>
              <a:gd name="connsiteX0" fmla="*/ 0 w 9001125"/>
              <a:gd name="connsiteY0" fmla="*/ 0 h 6858000"/>
              <a:gd name="connsiteX1" fmla="*/ 9001125 w 9001125"/>
              <a:gd name="connsiteY1" fmla="*/ 0 h 6858000"/>
              <a:gd name="connsiteX2" fmla="*/ 6515100 w 9001125"/>
              <a:gd name="connsiteY2" fmla="*/ 6858000 h 6858000"/>
              <a:gd name="connsiteX3" fmla="*/ 0 w 9001125"/>
              <a:gd name="connsiteY3" fmla="*/ 6858000 h 6858000"/>
              <a:gd name="connsiteX4" fmla="*/ 0 w 9001125"/>
              <a:gd name="connsiteY4" fmla="*/ 0 h 6858000"/>
              <a:gd name="connsiteX0" fmla="*/ 0 w 9363075"/>
              <a:gd name="connsiteY0" fmla="*/ 0 h 6858000"/>
              <a:gd name="connsiteX1" fmla="*/ 9363075 w 9363075"/>
              <a:gd name="connsiteY1" fmla="*/ 0 h 6858000"/>
              <a:gd name="connsiteX2" fmla="*/ 6515100 w 9363075"/>
              <a:gd name="connsiteY2" fmla="*/ 6858000 h 6858000"/>
              <a:gd name="connsiteX3" fmla="*/ 0 w 9363075"/>
              <a:gd name="connsiteY3" fmla="*/ 6858000 h 6858000"/>
              <a:gd name="connsiteX4" fmla="*/ 0 w 936307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63075" h="6858000">
                <a:moveTo>
                  <a:pt x="0" y="0"/>
                </a:moveTo>
                <a:lnTo>
                  <a:pt x="9363075" y="0"/>
                </a:lnTo>
                <a:lnTo>
                  <a:pt x="65151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8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이등변 삼각형 17"/>
          <p:cNvSpPr/>
          <p:nvPr/>
        </p:nvSpPr>
        <p:spPr>
          <a:xfrm flipV="1">
            <a:off x="5171514" y="2"/>
            <a:ext cx="3305175" cy="2849289"/>
          </a:xfrm>
          <a:prstGeom prst="triangle">
            <a:avLst>
              <a:gd name="adj" fmla="val 6469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2483" y="6177695"/>
            <a:ext cx="506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팀명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임지수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박준원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이혜준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908773" y="2"/>
            <a:ext cx="2301091" cy="3031331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904" y="-3537709"/>
            <a:ext cx="2791215" cy="177189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50582" y="2770015"/>
            <a:ext cx="5707012" cy="1317970"/>
            <a:chOff x="750582" y="2464437"/>
            <a:chExt cx="5707012" cy="1317970"/>
          </a:xfrm>
        </p:grpSpPr>
        <p:sp>
          <p:nvSpPr>
            <p:cNvPr id="19" name="TextBox 18"/>
            <p:cNvSpPr txBox="1"/>
            <p:nvPr/>
          </p:nvSpPr>
          <p:spPr>
            <a:xfrm>
              <a:off x="750582" y="2464437"/>
              <a:ext cx="46971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어떤 옷을 입을지 고민 될 때</a:t>
              </a:r>
              <a:r>
                <a:rPr lang="en-US" altLang="ko-KR" sz="28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,</a:t>
              </a:r>
              <a:endPara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0582" y="3074521"/>
              <a:ext cx="57070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사진</a:t>
              </a:r>
              <a:r>
                <a:rPr lang="en-US" altLang="ko-KR" sz="4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, </a:t>
              </a:r>
              <a:r>
                <a:rPr lang="ko-KR" altLang="en-US" sz="4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한 장이면 </a:t>
              </a:r>
              <a:r>
                <a:rPr lang="en-US" altLang="ko-KR" sz="4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‘</a:t>
              </a:r>
              <a:r>
                <a:rPr lang="ko-KR" altLang="en-US" sz="4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패스</a:t>
              </a:r>
              <a:r>
                <a:rPr lang="en-US" altLang="ko-KR" sz="4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’! </a:t>
              </a:r>
              <a:endParaRPr lang="ko-KR" altLang="en-US" sz="2800" dirty="0">
                <a:solidFill>
                  <a:srgbClr val="0070C0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6419"/>
            <a:ext cx="12008537" cy="6858000"/>
          </a:xfrm>
          <a:prstGeom prst="rect">
            <a:avLst/>
          </a:prstGeom>
          <a:scene3d>
            <a:camera prst="obliqueTopRight"/>
            <a:lightRig rig="threePt" dir="t"/>
          </a:scene3d>
        </p:spPr>
      </p:pic>
      <p:sp>
        <p:nvSpPr>
          <p:cNvPr id="12" name="TextBox 11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576253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28360" y="172874"/>
            <a:ext cx="2570653" cy="490694"/>
            <a:chOff x="6163519" y="1033853"/>
            <a:chExt cx="2570653" cy="490694"/>
          </a:xfrm>
        </p:grpSpPr>
        <p:sp>
          <p:nvSpPr>
            <p:cNvPr id="31" name="직사각형 30"/>
            <p:cNvSpPr/>
            <p:nvPr/>
          </p:nvSpPr>
          <p:spPr>
            <a:xfrm>
              <a:off x="6641933" y="1033853"/>
              <a:ext cx="20922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배경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163519" y="1062882"/>
              <a:ext cx="5229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01.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245936" y="1905049"/>
            <a:ext cx="1562148" cy="1626552"/>
            <a:chOff x="5318633" y="2555981"/>
            <a:chExt cx="1562148" cy="1626552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95" t="18215" r="17977" b="58202"/>
            <a:stretch/>
          </p:blipFill>
          <p:spPr>
            <a:xfrm>
              <a:off x="5318633" y="2555981"/>
              <a:ext cx="1562148" cy="1277937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5362984" y="3874756"/>
              <a:ext cx="13596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상의 사진 입력</a:t>
              </a:r>
              <a:endPara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cxnSp>
        <p:nvCxnSpPr>
          <p:cNvPr id="40" name="직선 화살표 연결선 39"/>
          <p:cNvCxnSpPr/>
          <p:nvPr/>
        </p:nvCxnSpPr>
        <p:spPr>
          <a:xfrm>
            <a:off x="2919544" y="2618553"/>
            <a:ext cx="598249" cy="741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59937" y="1034424"/>
            <a:ext cx="14654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로케트" panose="02020600000000000000" pitchFamily="18" charset="-127"/>
                <a:ea typeface="a로케트" panose="02020600000000000000" pitchFamily="18" charset="-127"/>
              </a:rPr>
              <a:t>&lt;</a:t>
            </a:r>
            <a:r>
              <a:rPr lang="ko-KR" altLang="en-US" sz="1600" dirty="0">
                <a:latin typeface="a로케트" panose="02020600000000000000" pitchFamily="18" charset="-127"/>
                <a:ea typeface="a로케트" panose="02020600000000000000" pitchFamily="18" charset="-127"/>
              </a:rPr>
              <a:t>개발자 관점</a:t>
            </a:r>
            <a:r>
              <a:rPr lang="en-US" altLang="ko-KR" sz="1600" dirty="0">
                <a:latin typeface="a로케트" panose="02020600000000000000" pitchFamily="18" charset="-127"/>
                <a:ea typeface="a로케트" panose="02020600000000000000" pitchFamily="18" charset="-127"/>
              </a:rPr>
              <a:t>&gt;</a:t>
            </a:r>
            <a:endParaRPr lang="ko-KR" altLang="en-US" sz="16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577012" y="2011923"/>
            <a:ext cx="1877640" cy="12280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Shape : </a:t>
            </a:r>
            <a:r>
              <a:rPr lang="ko-KR" altLang="en-US" sz="1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반팔티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Pattern : 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그래픽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5513871" y="2625962"/>
            <a:ext cx="598249" cy="741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981330" y="1581764"/>
            <a:ext cx="2097798" cy="1670457"/>
            <a:chOff x="5516634" y="1571084"/>
            <a:chExt cx="2097798" cy="1670457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5736792" y="2013462"/>
              <a:ext cx="1877640" cy="1228079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□   </a:t>
              </a:r>
              <a:r>
                <a:rPr lang="en-US" altLang="ko-KR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Feminine</a:t>
              </a:r>
            </a:p>
            <a:p>
              <a:r>
                <a:rPr lang="ko-KR" altLang="en-US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□   </a:t>
              </a:r>
              <a:r>
                <a:rPr lang="en-US" altLang="ko-KR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Casual</a:t>
              </a:r>
            </a:p>
            <a:p>
              <a:r>
                <a:rPr lang="ko-KR" altLang="en-US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□   </a:t>
              </a:r>
              <a:r>
                <a:rPr lang="en-US" altLang="ko-KR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Formal</a:t>
              </a: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634" y="1571084"/>
              <a:ext cx="1138579" cy="1138579"/>
            </a:xfrm>
            <a:prstGeom prst="rect">
              <a:avLst/>
            </a:prstGeom>
          </p:spPr>
        </p:pic>
      </p:grpSp>
      <p:sp>
        <p:nvSpPr>
          <p:cNvPr id="48" name="직사각형 47"/>
          <p:cNvSpPr/>
          <p:nvPr/>
        </p:nvSpPr>
        <p:spPr>
          <a:xfrm>
            <a:off x="5844512" y="3308238"/>
            <a:ext cx="26380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Feminine 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추천 매트릭스에서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그래픽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_</a:t>
            </a:r>
            <a:r>
              <a:rPr lang="ko-KR" altLang="en-US" sz="1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반팔티와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 가장 많이 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matching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한 하의 찾기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630678" y="3306348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입력값의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shape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과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ctr"/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Pattern 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분류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8146767" y="2653286"/>
            <a:ext cx="598249" cy="741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8885924" y="2047554"/>
            <a:ext cx="1975762" cy="12280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Shape : </a:t>
            </a:r>
            <a:r>
              <a:rPr lang="ko-KR" altLang="en-US" sz="1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쉬폰스커트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Pattern : 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체크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9883867" y="3376548"/>
            <a:ext cx="2199" cy="66039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" t="6659" r="2989" b="1111"/>
          <a:stretch/>
        </p:blipFill>
        <p:spPr>
          <a:xfrm>
            <a:off x="9199606" y="4166293"/>
            <a:ext cx="1560863" cy="118638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9199606" y="5382879"/>
            <a:ext cx="25815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체크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_</a:t>
            </a:r>
            <a:r>
              <a:rPr lang="ko-KR" altLang="en-US" sz="1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쉬폰스커트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 사진 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return</a:t>
            </a:r>
          </a:p>
        </p:txBody>
      </p:sp>
      <p:sp>
        <p:nvSpPr>
          <p:cNvPr id="38" name="자유형 37"/>
          <p:cNvSpPr/>
          <p:nvPr/>
        </p:nvSpPr>
        <p:spPr>
          <a:xfrm>
            <a:off x="-1" y="-1"/>
            <a:ext cx="12192000" cy="6858000"/>
          </a:xfrm>
          <a:custGeom>
            <a:avLst/>
            <a:gdLst>
              <a:gd name="connsiteX0" fmla="*/ 6591551 w 12192000"/>
              <a:gd name="connsiteY0" fmla="*/ 1543901 h 6858000"/>
              <a:gd name="connsiteX1" fmla="*/ 5844513 w 12192000"/>
              <a:gd name="connsiteY1" fmla="*/ 2290940 h 6858000"/>
              <a:gd name="connsiteX2" fmla="*/ 5844513 w 12192000"/>
              <a:gd name="connsiteY2" fmla="*/ 5279007 h 6858000"/>
              <a:gd name="connsiteX3" fmla="*/ 6591551 w 12192000"/>
              <a:gd name="connsiteY3" fmla="*/ 6026046 h 6858000"/>
              <a:gd name="connsiteX4" fmla="*/ 10645486 w 12192000"/>
              <a:gd name="connsiteY4" fmla="*/ 6026046 h 6858000"/>
              <a:gd name="connsiteX5" fmla="*/ 11392525 w 12192000"/>
              <a:gd name="connsiteY5" fmla="*/ 5279007 h 6858000"/>
              <a:gd name="connsiteX6" fmla="*/ 11392525 w 12192000"/>
              <a:gd name="connsiteY6" fmla="*/ 2290940 h 6858000"/>
              <a:gd name="connsiteX7" fmla="*/ 10645486 w 12192000"/>
              <a:gd name="connsiteY7" fmla="*/ 1543901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591551" y="1543901"/>
                </a:moveTo>
                <a:cubicBezTo>
                  <a:pt x="6178973" y="1543901"/>
                  <a:pt x="5844513" y="1878362"/>
                  <a:pt x="5844513" y="2290940"/>
                </a:cubicBezTo>
                <a:lnTo>
                  <a:pt x="5844513" y="5279007"/>
                </a:lnTo>
                <a:cubicBezTo>
                  <a:pt x="5844513" y="5691585"/>
                  <a:pt x="6178973" y="6026046"/>
                  <a:pt x="6591551" y="6026046"/>
                </a:cubicBezTo>
                <a:lnTo>
                  <a:pt x="10645486" y="6026046"/>
                </a:lnTo>
                <a:cubicBezTo>
                  <a:pt x="11058064" y="6026046"/>
                  <a:pt x="11392525" y="5691585"/>
                  <a:pt x="11392525" y="5279007"/>
                </a:cubicBezTo>
                <a:lnTo>
                  <a:pt x="11392525" y="2290940"/>
                </a:lnTo>
                <a:cubicBezTo>
                  <a:pt x="11392525" y="1878362"/>
                  <a:pt x="11058064" y="1543901"/>
                  <a:pt x="10645486" y="154390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0C0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A422F11-DC2A-480F-A0A4-D1148F089338}"/>
              </a:ext>
            </a:extLst>
          </p:cNvPr>
          <p:cNvSpPr/>
          <p:nvPr/>
        </p:nvSpPr>
        <p:spPr>
          <a:xfrm>
            <a:off x="355950" y="2662268"/>
            <a:ext cx="5427093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3. </a:t>
            </a:r>
            <a:r>
              <a:rPr lang="en-US" altLang="ko-KR" sz="2400" dirty="0">
                <a:solidFill>
                  <a:srgbClr val="FFFF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Style </a:t>
            </a:r>
            <a:r>
              <a:rPr lang="ko-KR" altLang="en-US" sz="2400" dirty="0">
                <a:solidFill>
                  <a:srgbClr val="FFFF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분류 모델</a:t>
            </a:r>
            <a:r>
              <a:rPr lang="ko-KR" altLang="en-US" sz="2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도 필요</a:t>
            </a:r>
            <a:endParaRPr lang="en-US" altLang="ko-KR" sz="2400" dirty="0">
              <a:solidFill>
                <a:schemeClr val="bg1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상의와 하의가 따로 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결정하는 것이 아니라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상하의의 코디 조합 자체가 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결정하는 것이라고 판단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096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28360" y="172874"/>
            <a:ext cx="3763288" cy="490694"/>
            <a:chOff x="6163519" y="1033853"/>
            <a:chExt cx="3763288" cy="490694"/>
          </a:xfrm>
        </p:grpSpPr>
        <p:sp>
          <p:nvSpPr>
            <p:cNvPr id="31" name="직사각형 30"/>
            <p:cNvSpPr/>
            <p:nvPr/>
          </p:nvSpPr>
          <p:spPr>
            <a:xfrm>
              <a:off x="6641933" y="1033853"/>
              <a:ext cx="32848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팀 구성</a:t>
              </a:r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/</a:t>
              </a:r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역할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163519" y="1062882"/>
              <a:ext cx="5597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02.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536371"/>
              </p:ext>
            </p:extLst>
          </p:nvPr>
        </p:nvGraphicFramePr>
        <p:xfrm>
          <a:off x="738205" y="1211567"/>
          <a:ext cx="6499020" cy="4685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7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13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48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임지수</a:t>
                      </a:r>
                      <a:endParaRPr lang="en-US" altLang="ko-KR" b="0" dirty="0"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(</a:t>
                      </a:r>
                      <a:r>
                        <a:rPr lang="ko-KR" altLang="en-US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팀 리더</a:t>
                      </a:r>
                      <a:r>
                        <a:rPr lang="en-US" altLang="ko-KR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)</a:t>
                      </a:r>
                      <a:endParaRPr lang="ko-KR" altLang="en-US" b="0" dirty="0"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Keras</a:t>
                      </a: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CNN 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모델 구현</a:t>
                      </a:r>
                      <a:endParaRPr lang="en-US" altLang="ko-KR" sz="1400" b="1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홍콩 데이터 전처리</a:t>
                      </a:r>
                      <a:endParaRPr lang="en-US" altLang="ko-KR" sz="1400" b="1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 매트릭스 구축 코드 구현</a:t>
                      </a:r>
                      <a:endParaRPr lang="en-US" altLang="ko-KR" sz="1400" b="1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WBS 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</a:t>
                      </a:r>
                      <a:endParaRPr lang="en-US" altLang="ko-KR" sz="1400" b="1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Pattern 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모델 </a:t>
                      </a: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train 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전처리</a:t>
                      </a:r>
                      <a:endParaRPr lang="en-US" altLang="ko-KR" sz="1400" b="1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박준원</a:t>
                      </a:r>
                      <a:endParaRPr lang="en-US" altLang="ko-KR" b="0" dirty="0"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(</a:t>
                      </a:r>
                      <a:r>
                        <a:rPr lang="ko-KR" altLang="en-US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팀원</a:t>
                      </a:r>
                      <a:r>
                        <a:rPr lang="en-US" altLang="ko-KR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)</a:t>
                      </a:r>
                      <a:endParaRPr lang="ko-KR" altLang="en-US" b="0" dirty="0"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VGG16</a:t>
                      </a: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모델 구현</a:t>
                      </a:r>
                      <a:endParaRPr lang="en-US" altLang="ko-KR" sz="1400" b="1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Open-cv</a:t>
                      </a: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</a:t>
                      </a:r>
                      <a:endParaRPr lang="en-US" altLang="ko-KR" sz="1400" b="1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Kakao</a:t>
                      </a: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API 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 코드 구현</a:t>
                      </a:r>
                      <a:endParaRPr lang="en-US" altLang="ko-KR" sz="1400" b="1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Shape 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모델 </a:t>
                      </a: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train 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전처리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14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이혜준</a:t>
                      </a:r>
                      <a:endParaRPr lang="en-US" altLang="ko-KR" b="0" dirty="0"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(</a:t>
                      </a:r>
                      <a:r>
                        <a:rPr lang="ko-KR" altLang="en-US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팀원</a:t>
                      </a:r>
                      <a:r>
                        <a:rPr lang="en-US" altLang="ko-KR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)</a:t>
                      </a:r>
                      <a:endParaRPr lang="ko-KR" altLang="en-US" b="0" dirty="0"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핀터레스트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인스타그램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구글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크롤링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코드 구현</a:t>
                      </a:r>
                      <a:endParaRPr lang="en-US" altLang="ko-KR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Style</a:t>
                      </a: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모델 </a:t>
                      </a: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train 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전처리</a:t>
                      </a:r>
                      <a:endParaRPr lang="en-US" altLang="ko-KR" sz="1400" b="1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 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lang="en-US" altLang="ko-KR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023117" y="735945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/>
              <a:t>Pinterest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Instagram</a:t>
            </a:r>
            <a:r>
              <a:rPr lang="en-US" altLang="ko-KR" dirty="0"/>
              <a:t>, </a:t>
            </a:r>
            <a:r>
              <a:rPr lang="en-US" altLang="ko-KR" dirty="0" err="1"/>
              <a:t>google</a:t>
            </a:r>
            <a:r>
              <a:rPr lang="en-US" altLang="ko-KR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코드 구현</a:t>
            </a:r>
            <a:endParaRPr lang="en-US" altLang="ko-KR" dirty="0"/>
          </a:p>
          <a:p>
            <a:r>
              <a:rPr lang="en-US" altLang="ko-KR" dirty="0"/>
              <a:t>Style </a:t>
            </a:r>
            <a:r>
              <a:rPr lang="ko-KR" altLang="en-US" dirty="0"/>
              <a:t>모델 </a:t>
            </a:r>
            <a:r>
              <a:rPr lang="en-US" altLang="ko-KR" dirty="0"/>
              <a:t>train </a:t>
            </a:r>
            <a:r>
              <a:rPr lang="ko-KR" altLang="en-US" dirty="0"/>
              <a:t>데이터 전처리</a:t>
            </a:r>
            <a:endParaRPr lang="en-US" altLang="ko-KR" dirty="0"/>
          </a:p>
          <a:p>
            <a:r>
              <a:rPr lang="en-US" altLang="ko-KR" dirty="0"/>
              <a:t>PPT</a:t>
            </a:r>
            <a:r>
              <a:rPr lang="ko-KR" altLang="en-US" dirty="0"/>
              <a:t> 보고서 내용 정리</a:t>
            </a:r>
            <a:endParaRPr lang="en-US" altLang="ko-KR" dirty="0"/>
          </a:p>
        </p:txBody>
      </p:sp>
      <p:pic>
        <p:nvPicPr>
          <p:cNvPr id="5" name="그림 4" descr="사람, 실내, 남자, 창문이(가) 표시된 사진&#10;&#10;자동 생성된 설명">
            <a:extLst>
              <a:ext uri="{FF2B5EF4-FFF2-40B4-BE49-F238E27FC236}">
                <a16:creationId xmlns:a16="http://schemas.microsoft.com/office/drawing/2014/main" id="{E2EF7B86-9814-43E6-92F2-344B11EA13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" t="-3308" r="7930"/>
          <a:stretch/>
        </p:blipFill>
        <p:spPr>
          <a:xfrm>
            <a:off x="7350639" y="1027818"/>
            <a:ext cx="4357065" cy="484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50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3BAD63D-A684-46E6-AC0A-75C40B2FA6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EC900-0229-417B-89D3-65131A23EEB0}"/>
              </a:ext>
            </a:extLst>
          </p:cNvPr>
          <p:cNvSpPr/>
          <p:nvPr/>
        </p:nvSpPr>
        <p:spPr>
          <a:xfrm>
            <a:off x="2739152" y="2427636"/>
            <a:ext cx="6713697" cy="2002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3.1-1. </a:t>
            </a:r>
            <a:r>
              <a:rPr lang="ko-KR" altLang="en-US" sz="4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분류 모델</a:t>
            </a:r>
            <a:endParaRPr lang="en-US" altLang="ko-KR" sz="4400" dirty="0">
              <a:solidFill>
                <a:schemeClr val="bg1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     </a:t>
            </a:r>
            <a:r>
              <a:rPr lang="ko-KR" altLang="en-US" sz="4400" dirty="0">
                <a:solidFill>
                  <a:srgbClr val="FFFF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데이터 확보 및 </a:t>
            </a:r>
            <a:r>
              <a:rPr lang="ko-KR" altLang="en-US" sz="4400" dirty="0" err="1">
                <a:solidFill>
                  <a:srgbClr val="FFFF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전처리</a:t>
            </a:r>
            <a:endParaRPr lang="ko-KR" alt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886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28360" y="172874"/>
            <a:ext cx="7892944" cy="490694"/>
            <a:chOff x="6163519" y="1033853"/>
            <a:chExt cx="7892944" cy="490694"/>
          </a:xfrm>
        </p:grpSpPr>
        <p:sp>
          <p:nvSpPr>
            <p:cNvPr id="31" name="직사각형 30"/>
            <p:cNvSpPr/>
            <p:nvPr/>
          </p:nvSpPr>
          <p:spPr>
            <a:xfrm>
              <a:off x="6641933" y="1033853"/>
              <a:ext cx="74145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과정 </a:t>
              </a:r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_ </a:t>
              </a:r>
              <a:r>
                <a: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1. shape, pattern, style </a:t>
              </a:r>
              <a:r>
                <a:rPr lang="ko-KR" altLang="en-US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분류 모델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163519" y="1062882"/>
              <a:ext cx="5693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03.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586850" y="1285357"/>
            <a:ext cx="7746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[Shape, pattern 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학습 데이터 확보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]_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홍콩대학교 중문대학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딥패션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 </a:t>
            </a:r>
          </a:p>
        </p:txBody>
      </p:sp>
      <p:pic>
        <p:nvPicPr>
          <p:cNvPr id="5124" name="Picture 4" descr="https://lh3.googleusercontent.com/ndlINVE832H-oR8JoC7RgmboIKUEYAX_zaXPLskqH-A8jWdwKPPk8OngErIQ6FCBIHs6wLdNfHmB9go8bEO0iLsgL4qTNI6hfSK-fapILST7JaZzCBbSQn0g8uQV5me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30" y="2401309"/>
            <a:ext cx="4783521" cy="302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11754" y="7664517"/>
            <a:ext cx="4637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블라우스나 티셔츠 등 옷의 모양을 나타내는 의류 카테고리 </a:t>
            </a:r>
            <a:r>
              <a:rPr lang="en-US" altLang="ko-KR" dirty="0"/>
              <a:t>50</a:t>
            </a:r>
            <a:r>
              <a:rPr lang="ko-KR" altLang="en-US" dirty="0"/>
              <a:t>개와 </a:t>
            </a:r>
            <a:r>
              <a:rPr lang="ko-KR" altLang="en-US" dirty="0" err="1"/>
              <a:t>레오파드</a:t>
            </a:r>
            <a:r>
              <a:rPr lang="en-US" altLang="ko-KR" dirty="0"/>
              <a:t>, </a:t>
            </a:r>
            <a:r>
              <a:rPr lang="ko-KR" altLang="en-US" dirty="0" err="1"/>
              <a:t>스트라이프</a:t>
            </a:r>
            <a:r>
              <a:rPr lang="ko-KR" altLang="en-US" dirty="0"/>
              <a:t> 등 옷의 무늬를 나타내는 </a:t>
            </a:r>
            <a:r>
              <a:rPr lang="en-US" altLang="ko-KR" dirty="0"/>
              <a:t>texture </a:t>
            </a:r>
            <a:r>
              <a:rPr lang="ko-KR" altLang="en-US" dirty="0"/>
              <a:t>카테고리 </a:t>
            </a:r>
            <a:r>
              <a:rPr lang="en-US" altLang="ko-KR" dirty="0"/>
              <a:t>53</a:t>
            </a:r>
            <a:r>
              <a:rPr lang="ko-KR" altLang="en-US" dirty="0"/>
              <a:t>개가 있었다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564610" y="2103480"/>
            <a:ext cx="4727703" cy="3652745"/>
            <a:chOff x="6714510" y="2268370"/>
            <a:chExt cx="4727703" cy="3652745"/>
          </a:xfrm>
        </p:grpSpPr>
        <p:grpSp>
          <p:nvGrpSpPr>
            <p:cNvPr id="6" name="그룹 5"/>
            <p:cNvGrpSpPr/>
            <p:nvPr/>
          </p:nvGrpSpPr>
          <p:grpSpPr>
            <a:xfrm>
              <a:off x="6828766" y="2268370"/>
              <a:ext cx="4613447" cy="1832139"/>
              <a:chOff x="7758158" y="2149916"/>
              <a:chExt cx="4613447" cy="1832139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7758158" y="2149916"/>
                <a:ext cx="302255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총 </a:t>
                </a:r>
                <a:r>
                  <a:rPr lang="en-US" altLang="ko-KR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289,222</a:t>
                </a:r>
                <a:r>
                  <a:rPr lang="ko-KR" altLang="en-US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장의 의상 사진</a:t>
                </a:r>
                <a:endParaRPr lang="en-US" altLang="ko-KR" dirty="0"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  <a:p>
                <a:pPr algn="ctr"/>
                <a:r>
                  <a:rPr lang="ko-KR" altLang="en-US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옷의 모양</a:t>
                </a:r>
                <a:r>
                  <a:rPr lang="en-US" altLang="ko-KR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 – </a:t>
                </a:r>
                <a:r>
                  <a:rPr lang="ko-KR" altLang="en-US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옷의 종류 </a:t>
                </a:r>
                <a:r>
                  <a:rPr lang="en-US" altLang="ko-KR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50</a:t>
                </a:r>
                <a:r>
                  <a:rPr lang="ko-KR" altLang="en-US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개</a:t>
                </a:r>
                <a:endParaRPr lang="en-US" altLang="ko-KR" dirty="0"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  <a:p>
                <a:pPr algn="ctr"/>
                <a:r>
                  <a:rPr lang="ko-KR" altLang="en-US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옷의 무늬</a:t>
                </a:r>
                <a:r>
                  <a:rPr lang="en-US" altLang="ko-KR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 – texture 153</a:t>
                </a:r>
                <a:r>
                  <a:rPr lang="ko-KR" altLang="en-US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개</a:t>
                </a:r>
                <a:endParaRPr lang="en-US" altLang="ko-KR" dirty="0"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cxnSp>
            <p:nvCxnSpPr>
              <p:cNvPr id="5" name="직선 화살표 연결선 4"/>
              <p:cNvCxnSpPr/>
              <p:nvPr/>
            </p:nvCxnSpPr>
            <p:spPr>
              <a:xfrm flipH="1">
                <a:off x="9743606" y="3157709"/>
                <a:ext cx="9367" cy="824346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직사각형 32"/>
              <p:cNvSpPr/>
              <p:nvPr/>
            </p:nvSpPr>
            <p:spPr>
              <a:xfrm>
                <a:off x="9825074" y="3211550"/>
                <a:ext cx="2546531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Label 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간의 특징이 두드러지도록 </a:t>
                </a:r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비슷한 특성의 </a:t>
                </a:r>
                <a:r>
                  <a:rPr lang="en-US" altLang="ko-KR" sz="1400" dirty="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label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제거 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후</a:t>
                </a:r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만장의 사진</a:t>
                </a:r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9066172" y="4161325"/>
              <a:ext cx="2108741" cy="1754535"/>
              <a:chOff x="6878892" y="4168121"/>
              <a:chExt cx="2108741" cy="1754535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7196471" y="4395060"/>
                <a:ext cx="1624182" cy="1096667"/>
                <a:chOff x="6995159" y="4343987"/>
                <a:chExt cx="1624182" cy="1096667"/>
              </a:xfrm>
            </p:grpSpPr>
            <p:pic>
              <p:nvPicPr>
                <p:cNvPr id="4" name="그림 3" descr="화면 캡처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8820"/>
                <a:stretch/>
              </p:blipFill>
              <p:spPr>
                <a:xfrm>
                  <a:off x="6995159" y="4343987"/>
                  <a:ext cx="943107" cy="1077505"/>
                </a:xfrm>
                <a:prstGeom prst="rect">
                  <a:avLst/>
                </a:prstGeom>
              </p:spPr>
            </p:pic>
            <p:pic>
              <p:nvPicPr>
                <p:cNvPr id="23" name="그림 22" descr="화면 캡처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9756"/>
                <a:stretch/>
              </p:blipFill>
              <p:spPr>
                <a:xfrm>
                  <a:off x="7676234" y="4382860"/>
                  <a:ext cx="943107" cy="1057794"/>
                </a:xfrm>
                <a:prstGeom prst="rect">
                  <a:avLst/>
                </a:prstGeom>
              </p:spPr>
            </p:pic>
          </p:grpSp>
          <p:sp>
            <p:nvSpPr>
              <p:cNvPr id="11" name="모서리가 둥근 직사각형 10"/>
              <p:cNvSpPr/>
              <p:nvPr/>
            </p:nvSpPr>
            <p:spPr>
              <a:xfrm>
                <a:off x="6878892" y="4168121"/>
                <a:ext cx="2108741" cy="1754535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6714510" y="4168122"/>
              <a:ext cx="2255327" cy="1752993"/>
              <a:chOff x="9099465" y="4168122"/>
              <a:chExt cx="2255327" cy="1752993"/>
            </a:xfrm>
          </p:grpSpPr>
          <p:pic>
            <p:nvPicPr>
              <p:cNvPr id="34" name="그림 33" descr="화면 캡처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582"/>
              <a:stretch/>
            </p:blipFill>
            <p:spPr>
              <a:xfrm>
                <a:off x="9099465" y="4395167"/>
                <a:ext cx="1277801" cy="1156135"/>
              </a:xfrm>
              <a:prstGeom prst="rect">
                <a:avLst/>
              </a:prstGeom>
            </p:spPr>
          </p:pic>
          <p:sp>
            <p:nvSpPr>
              <p:cNvPr id="35" name="모서리가 둥근 직사각형 34"/>
              <p:cNvSpPr/>
              <p:nvPr/>
            </p:nvSpPr>
            <p:spPr>
              <a:xfrm>
                <a:off x="9114001" y="4168122"/>
                <a:ext cx="2240791" cy="1752993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직사각형 35"/>
            <p:cNvSpPr/>
            <p:nvPr/>
          </p:nvSpPr>
          <p:spPr>
            <a:xfrm>
              <a:off x="9143319" y="5515751"/>
              <a:ext cx="19591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Pattern -10</a:t>
              </a:r>
              <a:r>
                <a:rPr lang="ko-KR" altLang="en-US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개</a:t>
              </a:r>
              <a:endParaRPr lang="en-US" altLang="ko-KR" sz="2000" dirty="0">
                <a:solidFill>
                  <a:srgbClr val="0070C0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7002895" y="5515751"/>
              <a:ext cx="169309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Shape -11</a:t>
              </a:r>
              <a:r>
                <a:rPr lang="ko-KR" altLang="en-US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개</a:t>
              </a:r>
              <a:endParaRPr lang="en-US" altLang="ko-KR" sz="2000" dirty="0">
                <a:solidFill>
                  <a:srgbClr val="0070C0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pic>
        <p:nvPicPr>
          <p:cNvPr id="15" name="그림 14" descr="화면 캡처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14118" b="18534"/>
          <a:stretch/>
        </p:blipFill>
        <p:spPr>
          <a:xfrm>
            <a:off x="7644763" y="4219557"/>
            <a:ext cx="1166045" cy="98655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96"/>
          <a:stretch/>
        </p:blipFill>
        <p:spPr>
          <a:xfrm>
            <a:off x="9737940" y="1753406"/>
            <a:ext cx="1360210" cy="136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09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86850" y="1055046"/>
            <a:ext cx="8825493" cy="1523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[Shape, pattern 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데이터 전처리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]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 1)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홍콩 데이터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좌표로 옷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shape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맞게 잘라내기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 원본 사진보다 더 명확하게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shape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pattern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label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특성 차이를 학습할 수 있음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자른 후 사진의 크기가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150 * 150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미만인 이미지는 모델 학습 시 픽셀이 깨질 것을 우려해 삭제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28360" y="172874"/>
            <a:ext cx="7892944" cy="490694"/>
            <a:chOff x="6163519" y="1033853"/>
            <a:chExt cx="7892944" cy="490694"/>
          </a:xfrm>
        </p:grpSpPr>
        <p:sp>
          <p:nvSpPr>
            <p:cNvPr id="21" name="직사각형 20"/>
            <p:cNvSpPr/>
            <p:nvPr/>
          </p:nvSpPr>
          <p:spPr>
            <a:xfrm>
              <a:off x="6641933" y="1033853"/>
              <a:ext cx="74145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과정 </a:t>
              </a:r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_ </a:t>
              </a:r>
              <a:r>
                <a: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1. shape, pattern, style </a:t>
              </a:r>
              <a:r>
                <a:rPr lang="ko-KR" altLang="en-US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분류 모델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163519" y="1062882"/>
              <a:ext cx="5693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03.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1031679" y="7994083"/>
            <a:ext cx="102210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홍콩 데이터는 옷을 모양에 맞게 잘라내는 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box 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좌표가 있었다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.</a:t>
            </a:r>
          </a:p>
          <a:p>
            <a:r>
              <a:rPr lang="en-US" altLang="ko-KR" b="1" dirty="0">
                <a:latin typeface="a로케트" panose="02020600000000000000" pitchFamily="18" charset="-127"/>
                <a:ea typeface="a로케트" panose="02020600000000000000" pitchFamily="18" charset="-127"/>
              </a:rPr>
              <a:t>Box </a:t>
            </a:r>
            <a:r>
              <a:rPr lang="ko-KR" altLang="en-US" b="1" dirty="0">
                <a:latin typeface="a로케트" panose="02020600000000000000" pitchFamily="18" charset="-127"/>
                <a:ea typeface="a로케트" panose="02020600000000000000" pitchFamily="18" charset="-127"/>
              </a:rPr>
              <a:t>좌표를 이용해서 옷을 모양에 맞게 잘라내서 사용</a:t>
            </a:r>
            <a:endParaRPr lang="en-US" altLang="ko-KR" b="1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b="1" dirty="0">
                <a:latin typeface="a로케트" panose="02020600000000000000" pitchFamily="18" charset="-127"/>
                <a:ea typeface="a로케트" panose="02020600000000000000" pitchFamily="18" charset="-127"/>
              </a:rPr>
              <a:t>-&gt; </a:t>
            </a:r>
            <a:r>
              <a:rPr lang="ko-KR" altLang="en-US" b="1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쉐입을</a:t>
            </a:r>
            <a:r>
              <a:rPr lang="ko-KR" altLang="en-US" b="1" dirty="0">
                <a:latin typeface="a로케트" panose="02020600000000000000" pitchFamily="18" charset="-127"/>
                <a:ea typeface="a로케트" panose="02020600000000000000" pitchFamily="18" charset="-127"/>
              </a:rPr>
              <a:t> 더 잘 학습할 </a:t>
            </a:r>
            <a:r>
              <a:rPr lang="ko-KR" altLang="en-US" b="1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수있고</a:t>
            </a:r>
            <a:r>
              <a:rPr lang="en-US" altLang="ko-KR" b="1" dirty="0">
                <a:latin typeface="a로케트" panose="02020600000000000000" pitchFamily="18" charset="-127"/>
                <a:ea typeface="a로케트" panose="02020600000000000000" pitchFamily="18" charset="-127"/>
              </a:rPr>
              <a:t>, </a:t>
            </a:r>
            <a:r>
              <a:rPr lang="ko-KR" altLang="en-US" b="1" dirty="0">
                <a:latin typeface="a로케트" panose="02020600000000000000" pitchFamily="18" charset="-127"/>
                <a:ea typeface="a로케트" panose="02020600000000000000" pitchFamily="18" charset="-127"/>
              </a:rPr>
              <a:t>각 패턴의 특성도 잘 드러남</a:t>
            </a:r>
            <a:endParaRPr lang="en-US" altLang="ko-KR" b="1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ko-KR" altLang="en-US" b="1" dirty="0">
                <a:latin typeface="a로케트" panose="02020600000000000000" pitchFamily="18" charset="-127"/>
                <a:ea typeface="a로케트" panose="02020600000000000000" pitchFamily="18" charset="-127"/>
              </a:rPr>
              <a:t>박스 좌표로 자른 크기가 </a:t>
            </a:r>
            <a:r>
              <a:rPr lang="en-US" altLang="ko-KR" b="1" dirty="0">
                <a:latin typeface="a로케트" panose="02020600000000000000" pitchFamily="18" charset="-127"/>
                <a:ea typeface="a로케트" panose="02020600000000000000" pitchFamily="18" charset="-127"/>
              </a:rPr>
              <a:t>150 X 150</a:t>
            </a:r>
            <a:r>
              <a:rPr lang="ko-KR" altLang="en-US" b="1" dirty="0">
                <a:latin typeface="a로케트" panose="02020600000000000000" pitchFamily="18" charset="-127"/>
                <a:ea typeface="a로케트" panose="02020600000000000000" pitchFamily="18" charset="-127"/>
              </a:rPr>
              <a:t>보다 </a:t>
            </a:r>
            <a:r>
              <a:rPr lang="ko-KR" altLang="en-US" b="1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작은것은</a:t>
            </a:r>
            <a:r>
              <a:rPr lang="ko-KR" altLang="en-US" b="1" dirty="0">
                <a:latin typeface="a로케트" panose="02020600000000000000" pitchFamily="18" charset="-127"/>
                <a:ea typeface="a로케트" panose="02020600000000000000" pitchFamily="18" charset="-127"/>
              </a:rPr>
              <a:t> 확대해서 </a:t>
            </a:r>
            <a:r>
              <a:rPr lang="ko-KR" altLang="en-US" b="1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학습시</a:t>
            </a:r>
            <a:r>
              <a:rPr lang="ko-KR" altLang="en-US" b="1" dirty="0">
                <a:latin typeface="a로케트" panose="02020600000000000000" pitchFamily="18" charset="-127"/>
                <a:ea typeface="a로케트" panose="02020600000000000000" pitchFamily="18" charset="-127"/>
              </a:rPr>
              <a:t> 픽셀이 </a:t>
            </a:r>
            <a:r>
              <a:rPr lang="ko-KR" altLang="en-US" b="1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깨질것을</a:t>
            </a:r>
            <a:r>
              <a:rPr lang="ko-KR" altLang="en-US" b="1" dirty="0">
                <a:latin typeface="a로케트" panose="02020600000000000000" pitchFamily="18" charset="-127"/>
                <a:ea typeface="a로케트" panose="02020600000000000000" pitchFamily="18" charset="-127"/>
              </a:rPr>
              <a:t> 우려해서 날림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47848" y="2276499"/>
            <a:ext cx="10542055" cy="3712733"/>
            <a:chOff x="542918" y="2078841"/>
            <a:chExt cx="10542055" cy="3712733"/>
          </a:xfrm>
        </p:grpSpPr>
        <p:cxnSp>
          <p:nvCxnSpPr>
            <p:cNvPr id="35" name="직선 화살표 연결선 34"/>
            <p:cNvCxnSpPr>
              <a:endCxn id="33" idx="1"/>
            </p:cNvCxnSpPr>
            <p:nvPr/>
          </p:nvCxnSpPr>
          <p:spPr>
            <a:xfrm>
              <a:off x="7485565" y="3946191"/>
              <a:ext cx="100584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744" y="2163608"/>
              <a:ext cx="2268991" cy="332047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1406" y="2615869"/>
              <a:ext cx="2593567" cy="2660643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542918" y="2078841"/>
              <a:ext cx="4163996" cy="3672174"/>
              <a:chOff x="542918" y="2078841"/>
              <a:chExt cx="4163996" cy="3672174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542918" y="2078841"/>
                <a:ext cx="4163996" cy="3672174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621559" y="2194650"/>
                <a:ext cx="3976734" cy="3460947"/>
                <a:chOff x="706774" y="2277699"/>
                <a:chExt cx="3865227" cy="3280006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85" r="42931" b="67493"/>
                <a:stretch/>
              </p:blipFill>
              <p:spPr>
                <a:xfrm>
                  <a:off x="706774" y="2277699"/>
                  <a:ext cx="3865226" cy="1671030"/>
                </a:xfrm>
                <a:prstGeom prst="rect">
                  <a:avLst/>
                </a:prstGeom>
              </p:spPr>
            </p:pic>
            <p:pic>
              <p:nvPicPr>
                <p:cNvPr id="37" name="그림 36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68" t="59951" r="8564"/>
                <a:stretch/>
              </p:blipFill>
              <p:spPr>
                <a:xfrm>
                  <a:off x="706774" y="3948730"/>
                  <a:ext cx="3865227" cy="1608975"/>
                </a:xfrm>
                <a:prstGeom prst="rect">
                  <a:avLst/>
                </a:prstGeom>
              </p:spPr>
            </p:pic>
          </p:grpSp>
        </p:grpSp>
        <p:sp>
          <p:nvSpPr>
            <p:cNvPr id="39" name="직사각형 38"/>
            <p:cNvSpPr/>
            <p:nvPr/>
          </p:nvSpPr>
          <p:spPr>
            <a:xfrm>
              <a:off x="5576364" y="5483797"/>
              <a:ext cx="10262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사진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9086561" y="5455445"/>
              <a:ext cx="13869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전처리 후 사진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45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770" y="7639155"/>
            <a:ext cx="2200158" cy="28133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46" y="7896623"/>
            <a:ext cx="2248856" cy="323891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86850" y="1285357"/>
            <a:ext cx="8467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[Shape, pattern 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데이터 전처리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]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 2) Crawling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데이터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얼굴 자르기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50130" y="8213312"/>
            <a:ext cx="56925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추가로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크롤링한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데이터에 대해서는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 좌표가 없었음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옷만 학습시키기 위해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안면인식 라이브러리를 활용해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얼굴 좌표를 찾아 얼굴을 자르는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전처리를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83403" y="1948819"/>
            <a:ext cx="82916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인텔이 개발한 라이브러리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안면과 몸체를 인식해 좌표로 결과값 제공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</a:t>
            </a:r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haarcascade_frontalface_default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얼굴 인식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얼굴을 잘라내고 옷 사진만 남김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497946" y="2699438"/>
            <a:ext cx="6426091" cy="3450034"/>
            <a:chOff x="797746" y="2699438"/>
            <a:chExt cx="6426091" cy="34500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0" t="28867" r="11783" b="1899"/>
            <a:stretch/>
          </p:blipFill>
          <p:spPr>
            <a:xfrm>
              <a:off x="4310436" y="2876527"/>
              <a:ext cx="2913401" cy="272288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46" y="2699438"/>
              <a:ext cx="3219617" cy="3177984"/>
            </a:xfrm>
            <a:prstGeom prst="rect">
              <a:avLst/>
            </a:prstGeom>
          </p:spPr>
        </p:pic>
        <p:cxnSp>
          <p:nvCxnSpPr>
            <p:cNvPr id="35" name="직선 화살표 연결선 34"/>
            <p:cNvCxnSpPr/>
            <p:nvPr/>
          </p:nvCxnSpPr>
          <p:spPr>
            <a:xfrm>
              <a:off x="4113698" y="4260985"/>
              <a:ext cx="316658" cy="314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1768861" y="5841695"/>
              <a:ext cx="10262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사진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92747" y="5841695"/>
              <a:ext cx="13869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전처리 후 사진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132930" y="2741063"/>
            <a:ext cx="4417021" cy="2835542"/>
            <a:chOff x="7417740" y="2576173"/>
            <a:chExt cx="4417021" cy="2835542"/>
          </a:xfrm>
        </p:grpSpPr>
        <p:sp>
          <p:nvSpPr>
            <p:cNvPr id="20" name="직사각형 19"/>
            <p:cNvSpPr/>
            <p:nvPr/>
          </p:nvSpPr>
          <p:spPr>
            <a:xfrm>
              <a:off x="8428572" y="4396052"/>
              <a:ext cx="2648482" cy="1015663"/>
            </a:xfrm>
            <a:prstGeom prst="rect">
              <a:avLst/>
            </a:prstGeom>
            <a:solidFill>
              <a:srgbClr val="0070C0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모든 전처리 후</a:t>
              </a:r>
              <a:r>
                <a:rPr lang="en-US" altLang="ko-KR" sz="20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,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Shape </a:t>
              </a:r>
              <a:r>
                <a:rPr lang="ko-KR" altLang="en-US" sz="20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약 </a:t>
              </a:r>
              <a:r>
                <a:rPr lang="en-US" altLang="ko-KR" sz="20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6000</a:t>
              </a:r>
              <a:r>
                <a:rPr lang="ko-KR" altLang="en-US" sz="20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장</a:t>
              </a:r>
              <a:endParaRPr lang="en-US" altLang="ko-KR" sz="20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Pattern </a:t>
              </a:r>
              <a:r>
                <a:rPr lang="ko-KR" altLang="en-US" sz="20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약 </a:t>
              </a:r>
              <a:r>
                <a:rPr lang="en-US" altLang="ko-KR" sz="20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10000</a:t>
              </a:r>
              <a:r>
                <a:rPr lang="ko-KR" altLang="en-US" sz="20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장</a:t>
              </a:r>
              <a:endParaRPr lang="en-US" altLang="ko-KR" sz="20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7417740" y="2576173"/>
              <a:ext cx="4417021" cy="1605859"/>
              <a:chOff x="7417740" y="2576173"/>
              <a:chExt cx="4417021" cy="1605859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7417740" y="2601596"/>
                <a:ext cx="4417021" cy="1580436"/>
                <a:chOff x="7447720" y="2586606"/>
                <a:chExt cx="4417021" cy="1580436"/>
              </a:xfrm>
            </p:grpSpPr>
            <p:grpSp>
              <p:nvGrpSpPr>
                <p:cNvPr id="40" name="그룹 39"/>
                <p:cNvGrpSpPr/>
                <p:nvPr/>
              </p:nvGrpSpPr>
              <p:grpSpPr>
                <a:xfrm>
                  <a:off x="9756000" y="2750172"/>
                  <a:ext cx="2108741" cy="1416869"/>
                  <a:chOff x="6878892" y="4168121"/>
                  <a:chExt cx="2108741" cy="1416869"/>
                </a:xfrm>
              </p:grpSpPr>
              <p:grpSp>
                <p:nvGrpSpPr>
                  <p:cNvPr id="46" name="그룹 45"/>
                  <p:cNvGrpSpPr/>
                  <p:nvPr/>
                </p:nvGrpSpPr>
                <p:grpSpPr>
                  <a:xfrm>
                    <a:off x="7196471" y="4395060"/>
                    <a:ext cx="1624182" cy="1096667"/>
                    <a:chOff x="6995159" y="4343987"/>
                    <a:chExt cx="1624182" cy="1096667"/>
                  </a:xfrm>
                </p:grpSpPr>
                <p:pic>
                  <p:nvPicPr>
                    <p:cNvPr id="48" name="그림 47" descr="화면 캡처"/>
                    <p:cNvPicPr>
                      <a:picLocks noChangeAspect="1"/>
                    </p:cNvPicPr>
                    <p:nvPr/>
                  </p:nvPicPr>
                  <p:blipFill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48820"/>
                    <a:stretch/>
                  </p:blipFill>
                  <p:spPr>
                    <a:xfrm>
                      <a:off x="6995159" y="4343987"/>
                      <a:ext cx="943107" cy="107750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그림 48" descr="화면 캡처"/>
                    <p:cNvPicPr>
                      <a:picLocks noChangeAspect="1"/>
                    </p:cNvPicPr>
                    <p:nvPr/>
                  </p:nvPicPr>
                  <p:blipFill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9756"/>
                    <a:stretch/>
                  </p:blipFill>
                  <p:spPr>
                    <a:xfrm>
                      <a:off x="7676234" y="4382860"/>
                      <a:ext cx="943107" cy="1057794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47" name="모서리가 둥근 직사각형 46"/>
                  <p:cNvSpPr/>
                  <p:nvPr/>
                </p:nvSpPr>
                <p:spPr>
                  <a:xfrm>
                    <a:off x="6878892" y="4168121"/>
                    <a:ext cx="2108741" cy="1416869"/>
                  </a:xfrm>
                  <a:prstGeom prst="round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" name="그룹 10"/>
                <p:cNvGrpSpPr/>
                <p:nvPr/>
              </p:nvGrpSpPr>
              <p:grpSpPr>
                <a:xfrm>
                  <a:off x="7447720" y="2783862"/>
                  <a:ext cx="2255327" cy="1383180"/>
                  <a:chOff x="7757821" y="2949336"/>
                  <a:chExt cx="2255327" cy="1383180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>
                    <a:off x="7757821" y="2949336"/>
                    <a:ext cx="2255327" cy="1383180"/>
                    <a:chOff x="9099465" y="4168123"/>
                    <a:chExt cx="2255327" cy="1383180"/>
                  </a:xfrm>
                </p:grpSpPr>
                <p:pic>
                  <p:nvPicPr>
                    <p:cNvPr id="44" name="그림 43" descr="화면 캡처"/>
                    <p:cNvPicPr>
                      <a:picLocks noChangeAspect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4582"/>
                    <a:stretch/>
                  </p:blipFill>
                  <p:spPr>
                    <a:xfrm>
                      <a:off x="9099465" y="4395167"/>
                      <a:ext cx="1277801" cy="115613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5" name="모서리가 둥근 직사각형 44"/>
                    <p:cNvSpPr/>
                    <p:nvPr/>
                  </p:nvSpPr>
                  <p:spPr>
                    <a:xfrm>
                      <a:off x="9114001" y="4168123"/>
                      <a:ext cx="2240791" cy="1383180"/>
                    </a:xfrm>
                    <a:prstGeom prst="roundRect">
                      <a:avLst/>
                    </a:prstGeom>
                    <a:no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53" name="그림 52" descr="화면 캡처"/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40" r="14118" b="18534"/>
                  <a:stretch/>
                </p:blipFill>
                <p:spPr>
                  <a:xfrm>
                    <a:off x="8829372" y="3181532"/>
                    <a:ext cx="1166045" cy="98655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3" name="직사각형 42"/>
                <p:cNvSpPr/>
                <p:nvPr/>
              </p:nvSpPr>
              <p:spPr>
                <a:xfrm>
                  <a:off x="7714402" y="2586606"/>
                  <a:ext cx="1693092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solidFill>
                        <a:srgbClr val="0070C0"/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Shape -11</a:t>
                  </a:r>
                  <a:r>
                    <a:rPr lang="ko-KR" altLang="en-US" sz="2000" dirty="0">
                      <a:solidFill>
                        <a:srgbClr val="0070C0"/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개</a:t>
                  </a:r>
                  <a:endParaRPr lang="en-US" altLang="ko-KR" sz="2000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</p:grpSp>
          <p:sp>
            <p:nvSpPr>
              <p:cNvPr id="42" name="직사각형 41"/>
              <p:cNvSpPr/>
              <p:nvPr/>
            </p:nvSpPr>
            <p:spPr>
              <a:xfrm>
                <a:off x="9814161" y="2576173"/>
                <a:ext cx="195919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Pattern -10</a:t>
                </a:r>
                <a:r>
                  <a:rPr lang="ko-KR" altLang="en-US" sz="2000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개</a:t>
                </a:r>
                <a:endPara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228360" y="172874"/>
            <a:ext cx="7892944" cy="490694"/>
            <a:chOff x="6163519" y="1033853"/>
            <a:chExt cx="7892944" cy="490694"/>
          </a:xfrm>
        </p:grpSpPr>
        <p:sp>
          <p:nvSpPr>
            <p:cNvPr id="58" name="직사각형 57"/>
            <p:cNvSpPr/>
            <p:nvPr/>
          </p:nvSpPr>
          <p:spPr>
            <a:xfrm>
              <a:off x="6641933" y="1033853"/>
              <a:ext cx="74145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과정 </a:t>
              </a:r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_ </a:t>
              </a:r>
              <a:r>
                <a: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1. shape, pattern, style </a:t>
              </a:r>
              <a:r>
                <a:rPr lang="ko-KR" altLang="en-US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분류 모델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163519" y="1062882"/>
              <a:ext cx="5693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03.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2900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861656" y="-579720"/>
            <a:ext cx="10766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크롤링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 키워드 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: </a:t>
            </a:r>
            <a:r>
              <a:rPr lang="ko-KR" altLang="en-US" sz="20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캐쥬얼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 코디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, 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여성스러운 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style, 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직장인 </a:t>
            </a:r>
            <a:r>
              <a:rPr lang="ko-KR" altLang="en-US" sz="20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룩등의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 검색어로 각 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2000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장씩 </a:t>
            </a:r>
            <a:r>
              <a:rPr lang="ko-KR" altLang="en-US" sz="20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크롤링</a:t>
            </a:r>
            <a:endParaRPr lang="en-US" altLang="ko-KR" sz="20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10244" name="Picture 4" descr="https://lh4.googleusercontent.com/ORaCoAKTs6BAgI1vDgkl0CuNqP7i_kcH_nA-zB3N86lMxy99T-HFPyKVc53mgsVvE-wlbnbsIQ0wc2QQiOGgGrqJlYLSbQl8VFf5CgVtIeXc8jdRxu8Vryb1q2OZ364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566" y="1835926"/>
            <a:ext cx="1163343" cy="220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lh5.googleusercontent.com/uBYpA57Z_mhEE2ribe2tt5cLJ9DWpYU_MnQCAPJZ9YepOXJ2IHm03E9_GvPwVhZK0GI7jXY1osX1rzaKDL4umJWFFhMXZT5ekOy6UHTRfluZ1q_jxEAv7yuZRGisSp0x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5" r="20116"/>
          <a:stretch/>
        </p:blipFill>
        <p:spPr bwMode="auto">
          <a:xfrm>
            <a:off x="9910413" y="1799021"/>
            <a:ext cx="1169233" cy="22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86850" y="1060507"/>
            <a:ext cx="72360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[Style 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학습 데이터 확보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]_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핀터레스트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인스타그램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crawling</a:t>
            </a:r>
          </a:p>
          <a:p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각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label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대해 아래의 검색어로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2000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장씩 이미지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crawling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905824" y="2249805"/>
            <a:ext cx="5243286" cy="3391594"/>
            <a:chOff x="647848" y="2063851"/>
            <a:chExt cx="5243286" cy="3391594"/>
          </a:xfrm>
        </p:grpSpPr>
        <p:sp>
          <p:nvSpPr>
            <p:cNvPr id="21" name="직사각형 20"/>
            <p:cNvSpPr/>
            <p:nvPr/>
          </p:nvSpPr>
          <p:spPr>
            <a:xfrm>
              <a:off x="647848" y="2063851"/>
              <a:ext cx="5243286" cy="339159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9"/>
            <a:stretch/>
          </p:blipFill>
          <p:spPr>
            <a:xfrm>
              <a:off x="762314" y="2129303"/>
              <a:ext cx="5025264" cy="3257319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273802" y="7328892"/>
            <a:ext cx="6712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오른쪽 아래의 검색어로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라벨에 대한 이미지를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2000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장씩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092929"/>
              </p:ext>
            </p:extLst>
          </p:nvPr>
        </p:nvGraphicFramePr>
        <p:xfrm>
          <a:off x="6761566" y="4193722"/>
          <a:ext cx="4323407" cy="1784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3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8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Casual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 marL="80041" marR="80041" marT="40021" marB="400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Feminine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 marL="80041" marR="80041" marT="40021" marB="400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Formal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 marL="80041" marR="80041" marT="40021" marB="400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여성 </a:t>
                      </a:r>
                      <a:r>
                        <a:rPr lang="ko-KR" altLang="en-US" sz="1600" dirty="0" err="1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캐쥬얼</a:t>
                      </a:r>
                      <a:endParaRPr lang="ko-KR" altLang="en-US" sz="1600" dirty="0"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 marL="80041" marR="80041" marT="40021" marB="400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Feminine</a:t>
                      </a:r>
                      <a:r>
                        <a:rPr lang="en-US" altLang="ko-KR" sz="1600" baseline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 style</a:t>
                      </a:r>
                      <a:endParaRPr lang="ko-KR" altLang="en-US" sz="1600" dirty="0"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 marL="80041" marR="80041" marT="40021" marB="400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#</a:t>
                      </a:r>
                      <a:r>
                        <a:rPr lang="ko-KR" altLang="en-US" sz="1600" baseline="0" dirty="0" err="1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직장인룩</a:t>
                      </a:r>
                      <a:endParaRPr lang="ko-KR" altLang="en-US" sz="1600" dirty="0"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 marL="80041" marR="80041" marT="40021" marB="400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남성 </a:t>
                      </a:r>
                      <a:r>
                        <a:rPr lang="ko-KR" altLang="en-US" sz="1600" dirty="0" err="1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캐쥬얼</a:t>
                      </a:r>
                      <a:endParaRPr lang="ko-KR" altLang="en-US" sz="1600" dirty="0"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 marL="80041" marR="80041" marT="40021" marB="400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여성스러운 패션</a:t>
                      </a:r>
                    </a:p>
                  </a:txBody>
                  <a:tcPr marL="80041" marR="80041" marT="40021" marB="400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남성 정장</a:t>
                      </a:r>
                    </a:p>
                  </a:txBody>
                  <a:tcPr marL="80041" marR="80041" marT="40021" marB="400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8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a로케트" panose="02020600000000000000" pitchFamily="18" charset="-127"/>
                          <a:ea typeface="a로케트" panose="02020600000000000000" pitchFamily="18" charset="-127"/>
                          <a:cs typeface="+mn-cs"/>
                        </a:rPr>
                        <a:t>lookple.e</a:t>
                      </a:r>
                      <a:endParaRPr lang="en-US" altLang="ko-KR" sz="1600" b="0" i="0" kern="1200" dirty="0">
                        <a:solidFill>
                          <a:schemeClr val="dk1"/>
                        </a:solidFill>
                        <a:effectLst/>
                        <a:latin typeface="a로케트" panose="02020600000000000000" pitchFamily="18" charset="-127"/>
                        <a:ea typeface="a로케트" panose="02020600000000000000" pitchFamily="18" charset="-127"/>
                        <a:cs typeface="+mn-cs"/>
                      </a:endParaRPr>
                    </a:p>
                  </a:txBody>
                  <a:tcPr marL="80041" marR="80041" marT="40021" marB="400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Feminine look</a:t>
                      </a:r>
                      <a:endParaRPr lang="ko-KR" altLang="en-US" sz="1600" dirty="0"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 marL="80041" marR="80041" marT="40021" marB="400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여성 정장</a:t>
                      </a:r>
                    </a:p>
                  </a:txBody>
                  <a:tcPr marL="80041" marR="80041" marT="40021" marB="400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스트릿</a:t>
                      </a:r>
                      <a:r>
                        <a:rPr lang="ko-KR" altLang="en-US" sz="160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 패션</a:t>
                      </a:r>
                    </a:p>
                  </a:txBody>
                  <a:tcPr marL="80041" marR="80041" marT="40021" marB="400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여성스러운 스타일</a:t>
                      </a:r>
                    </a:p>
                  </a:txBody>
                  <a:tcPr marL="80041" marR="80041" marT="40021" marB="4002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오피스룩</a:t>
                      </a:r>
                      <a:endParaRPr lang="ko-KR" altLang="en-US" sz="1600" dirty="0"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 marL="80041" marR="80041" marT="40021" marB="400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3" name="Picture 3" descr="https://lh4.googleusercontent.com/suA3-bytNVNopkwbcUCBlyyfVRUN6LzmNnjA8cB_E0nq8f5vUxuVXkfEswiDon05r5FzBgJIw3VzGYUtIWc-q5eHo9GxBMq12jaoQuRv8CrNET1QzLRdGZ5xUS1agzGQ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8" r="12381"/>
          <a:stretch/>
        </p:blipFill>
        <p:spPr bwMode="auto">
          <a:xfrm>
            <a:off x="8403285" y="1796778"/>
            <a:ext cx="1163246" cy="220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228360" y="172874"/>
            <a:ext cx="7892944" cy="490694"/>
            <a:chOff x="6163519" y="1033853"/>
            <a:chExt cx="7892944" cy="490694"/>
          </a:xfrm>
        </p:grpSpPr>
        <p:sp>
          <p:nvSpPr>
            <p:cNvPr id="36" name="직사각형 35"/>
            <p:cNvSpPr/>
            <p:nvPr/>
          </p:nvSpPr>
          <p:spPr>
            <a:xfrm>
              <a:off x="6641933" y="1033853"/>
              <a:ext cx="74145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과정 </a:t>
              </a:r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_ </a:t>
              </a:r>
              <a:r>
                <a: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1. shape, pattern, style </a:t>
              </a:r>
              <a:r>
                <a:rPr lang="ko-KR" altLang="en-US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분류 모델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163519" y="1062882"/>
              <a:ext cx="5693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03.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716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97747" y="7205849"/>
            <a:ext cx="98065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상하의 코디 전체를 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style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이라고 판단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-&gt; 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상하의 모두 포함된 데이터만 남도록 전처리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</a:p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Open-cv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의 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full-body 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사용</a:t>
            </a:r>
            <a:endParaRPr lang="en-US" altLang="ko-KR" sz="20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13314" name="Picture 2" descr="https://lh4.googleusercontent.com/mpoqHVl0Bo3BoyOtxozZgZ9wSWAPMLqn0dkgQucYRITLM7jZiVqinHZnVii9u4r3czNkc3qgPz-VubgA8_wX_lAiinrN8oAgeUtyVf6Ch7SFKnoq1yFHZ-zYXYmZyKv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8" r="15741"/>
          <a:stretch/>
        </p:blipFill>
        <p:spPr bwMode="auto">
          <a:xfrm>
            <a:off x="6617511" y="2537524"/>
            <a:ext cx="1873771" cy="33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6752421" y="7936223"/>
            <a:ext cx="21307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Casual – 517</a:t>
            </a:r>
          </a:p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Feminine – 358</a:t>
            </a:r>
          </a:p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Formal - 332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228360" y="172874"/>
            <a:ext cx="7892944" cy="490694"/>
            <a:chOff x="6163519" y="1033853"/>
            <a:chExt cx="7892944" cy="490694"/>
          </a:xfrm>
        </p:grpSpPr>
        <p:sp>
          <p:nvSpPr>
            <p:cNvPr id="21" name="직사각형 20"/>
            <p:cNvSpPr/>
            <p:nvPr/>
          </p:nvSpPr>
          <p:spPr>
            <a:xfrm>
              <a:off x="6641933" y="1033853"/>
              <a:ext cx="74145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과정 </a:t>
              </a:r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_ </a:t>
              </a:r>
              <a:r>
                <a: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1. shape, pattern, style </a:t>
              </a:r>
              <a:r>
                <a:rPr lang="ko-KR" altLang="en-US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분류 모델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163519" y="1062882"/>
              <a:ext cx="5693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03.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586850" y="1150447"/>
            <a:ext cx="9373913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[Style 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데이터 전처리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]_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상하의 모두 포함된 사진만 남기기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상의와 하의가 따로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결정하는 것이 아니라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상하의의 코디 조합 자체가 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결정하는 것이라고 판단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OpenCV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haarcascade_fullbody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상하의가 모두 포함된 사진만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학습에 사용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62837" y="2431425"/>
            <a:ext cx="3810996" cy="3466459"/>
            <a:chOff x="513053" y="2436763"/>
            <a:chExt cx="4004717" cy="3672174"/>
          </a:xfrm>
        </p:grpSpPr>
        <p:sp>
          <p:nvSpPr>
            <p:cNvPr id="34" name="직사각형 33"/>
            <p:cNvSpPr/>
            <p:nvPr/>
          </p:nvSpPr>
          <p:spPr>
            <a:xfrm>
              <a:off x="513053" y="2436763"/>
              <a:ext cx="4004717" cy="367217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0" r="40010"/>
            <a:stretch/>
          </p:blipFill>
          <p:spPr>
            <a:xfrm>
              <a:off x="586850" y="2485045"/>
              <a:ext cx="3842377" cy="3575609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720" y="2492273"/>
            <a:ext cx="2023266" cy="3349359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9051219" y="2837930"/>
            <a:ext cx="2240791" cy="2470793"/>
            <a:chOff x="9231099" y="3092760"/>
            <a:chExt cx="2240791" cy="2470793"/>
          </a:xfrm>
        </p:grpSpPr>
        <p:grpSp>
          <p:nvGrpSpPr>
            <p:cNvPr id="9" name="그룹 8"/>
            <p:cNvGrpSpPr/>
            <p:nvPr/>
          </p:nvGrpSpPr>
          <p:grpSpPr>
            <a:xfrm>
              <a:off x="9231099" y="3092760"/>
              <a:ext cx="2240791" cy="1580436"/>
              <a:chOff x="9231099" y="3512481"/>
              <a:chExt cx="2240791" cy="1580436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9231099" y="3512481"/>
                <a:ext cx="2240791" cy="1580436"/>
                <a:chOff x="9231099" y="4291968"/>
                <a:chExt cx="2240791" cy="1580436"/>
              </a:xfrm>
            </p:grpSpPr>
            <p:sp>
              <p:nvSpPr>
                <p:cNvPr id="36" name="모서리가 둥근 직사각형 35"/>
                <p:cNvSpPr/>
                <p:nvPr/>
              </p:nvSpPr>
              <p:spPr>
                <a:xfrm>
                  <a:off x="9231099" y="4489224"/>
                  <a:ext cx="2240791" cy="1383180"/>
                </a:xfrm>
                <a:prstGeom prst="round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9576378" y="4291968"/>
                  <a:ext cx="1506824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solidFill>
                        <a:srgbClr val="0070C0"/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Style -3</a:t>
                  </a:r>
                  <a:r>
                    <a:rPr lang="ko-KR" altLang="en-US" sz="2000" dirty="0">
                      <a:solidFill>
                        <a:srgbClr val="0070C0"/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개</a:t>
                  </a:r>
                  <a:endParaRPr lang="en-US" altLang="ko-KR" sz="2000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</p:grpSp>
          <p:pic>
            <p:nvPicPr>
              <p:cNvPr id="7" name="그림 6" descr="화면 캡처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2818" y="3965038"/>
                <a:ext cx="1236470" cy="957267"/>
              </a:xfrm>
              <a:prstGeom prst="rect">
                <a:avLst/>
              </a:prstGeom>
            </p:spPr>
          </p:pic>
          <p:grpSp>
            <p:nvGrpSpPr>
              <p:cNvPr id="8" name="그룹 7"/>
              <p:cNvGrpSpPr/>
              <p:nvPr/>
            </p:nvGrpSpPr>
            <p:grpSpPr>
              <a:xfrm>
                <a:off x="10387000" y="4021712"/>
                <a:ext cx="792205" cy="832671"/>
                <a:chOff x="10401990" y="4036702"/>
                <a:chExt cx="792205" cy="832671"/>
              </a:xfrm>
            </p:grpSpPr>
            <p:sp>
              <p:nvSpPr>
                <p:cNvPr id="39" name="직사각형 38"/>
                <p:cNvSpPr/>
                <p:nvPr/>
              </p:nvSpPr>
              <p:spPr>
                <a:xfrm>
                  <a:off x="10401990" y="4036702"/>
                  <a:ext cx="792205" cy="30777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- 517</a:t>
                  </a:r>
                  <a:r>
                    <a:rPr lang="ko-KR" altLang="en-US" sz="1400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장</a:t>
                  </a:r>
                  <a:endParaRPr lang="en-US" altLang="ko-KR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10401990" y="4307933"/>
                  <a:ext cx="792205" cy="30777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- 358</a:t>
                  </a:r>
                  <a:r>
                    <a:rPr lang="ko-KR" altLang="en-US" sz="1400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장</a:t>
                  </a:r>
                  <a:endParaRPr lang="en-US" altLang="ko-KR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10401990" y="4561596"/>
                  <a:ext cx="792205" cy="30777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- 332</a:t>
                  </a:r>
                  <a:r>
                    <a:rPr lang="ko-KR" altLang="en-US" sz="1400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장</a:t>
                  </a:r>
                  <a:endParaRPr lang="en-US" altLang="ko-KR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sp>
          <p:nvSpPr>
            <p:cNvPr id="42" name="직사각형 41"/>
            <p:cNvSpPr/>
            <p:nvPr/>
          </p:nvSpPr>
          <p:spPr>
            <a:xfrm>
              <a:off x="9352818" y="4855667"/>
              <a:ext cx="1941236" cy="707886"/>
            </a:xfrm>
            <a:prstGeom prst="rect">
              <a:avLst/>
            </a:prstGeom>
            <a:solidFill>
              <a:srgbClr val="0070C0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모든 전처리 후</a:t>
              </a:r>
              <a:r>
                <a:rPr lang="en-US" altLang="ko-KR" sz="20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,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Style 1207</a:t>
              </a:r>
              <a:r>
                <a:rPr lang="ko-KR" altLang="en-US" sz="20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장</a:t>
              </a:r>
              <a:endParaRPr lang="en-US" altLang="ko-KR" sz="20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0434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71470" y="8170151"/>
            <a:ext cx="2402235" cy="3734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Pattern label</a:t>
            </a:r>
            <a:r>
              <a:rPr lang="ko-KR" altLang="en-US" dirty="0"/>
              <a:t>들</a:t>
            </a:r>
            <a:endParaRPr lang="en-US" altLang="ko-KR" dirty="0"/>
          </a:p>
          <a:p>
            <a:pPr algn="ctr"/>
            <a:r>
              <a:rPr lang="ko-KR" altLang="en-US" dirty="0"/>
              <a:t>대표 이미지 </a:t>
            </a:r>
            <a:r>
              <a:rPr lang="en-US" altLang="ko-KR" dirty="0"/>
              <a:t>7</a:t>
            </a:r>
            <a:r>
              <a:rPr lang="ko-KR" altLang="en-US" dirty="0"/>
              <a:t>개랑</a:t>
            </a:r>
            <a:endParaRPr lang="en-US" altLang="ko-KR" dirty="0"/>
          </a:p>
          <a:p>
            <a:pPr algn="ctr"/>
            <a:r>
              <a:rPr lang="ko-KR" altLang="en-US" dirty="0"/>
              <a:t>라벨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하나의 패턴당 </a:t>
            </a:r>
            <a:r>
              <a:rPr lang="en-US" altLang="ko-KR" dirty="0"/>
              <a:t>1000</a:t>
            </a:r>
            <a:r>
              <a:rPr lang="ko-KR" altLang="en-US" dirty="0"/>
              <a:t>개의 사진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228360" y="172874"/>
            <a:ext cx="7892944" cy="490694"/>
            <a:chOff x="6163519" y="1033853"/>
            <a:chExt cx="7892944" cy="490694"/>
          </a:xfrm>
        </p:grpSpPr>
        <p:sp>
          <p:nvSpPr>
            <p:cNvPr id="23" name="직사각형 22"/>
            <p:cNvSpPr/>
            <p:nvPr/>
          </p:nvSpPr>
          <p:spPr>
            <a:xfrm>
              <a:off x="6641933" y="1033853"/>
              <a:ext cx="74145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과정 </a:t>
              </a:r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_ </a:t>
              </a:r>
              <a:r>
                <a: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1. shape, pattern, style </a:t>
              </a:r>
              <a:r>
                <a:rPr lang="ko-KR" altLang="en-US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분류 모델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163519" y="1062882"/>
              <a:ext cx="5693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03.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019332" y="1954331"/>
            <a:ext cx="9960711" cy="4415150"/>
            <a:chOff x="1019332" y="1264788"/>
            <a:chExt cx="9960711" cy="4415150"/>
          </a:xfrm>
        </p:grpSpPr>
        <p:grpSp>
          <p:nvGrpSpPr>
            <p:cNvPr id="36" name="그룹 35"/>
            <p:cNvGrpSpPr/>
            <p:nvPr/>
          </p:nvGrpSpPr>
          <p:grpSpPr>
            <a:xfrm>
              <a:off x="1019332" y="1634211"/>
              <a:ext cx="3375090" cy="3909050"/>
              <a:chOff x="1004341" y="1194549"/>
              <a:chExt cx="3762531" cy="4357786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1189623" y="1481903"/>
                <a:ext cx="3381847" cy="3534268"/>
                <a:chOff x="4405076" y="1661866"/>
                <a:chExt cx="3381847" cy="3534268"/>
              </a:xfrm>
            </p:grpSpPr>
            <p:pic>
              <p:nvPicPr>
                <p:cNvPr id="15" name="그림 14" descr="화면 캡처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05076" y="1661866"/>
                  <a:ext cx="3381847" cy="3534268"/>
                </a:xfrm>
                <a:prstGeom prst="rect">
                  <a:avLst/>
                </a:prstGeom>
              </p:spPr>
            </p:pic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13762" y="1812579"/>
                  <a:ext cx="407397" cy="666493"/>
                </a:xfrm>
                <a:prstGeom prst="rect">
                  <a:avLst/>
                </a:prstGeom>
              </p:spPr>
            </p:pic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9395" y="1673948"/>
                  <a:ext cx="442427" cy="866673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3906" y="1793454"/>
                  <a:ext cx="707312" cy="627660"/>
                </a:xfrm>
                <a:prstGeom prst="rect">
                  <a:avLst/>
                </a:prstGeom>
              </p:spPr>
            </p:pic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5570" y="2937975"/>
                  <a:ext cx="503127" cy="718055"/>
                </a:xfrm>
                <a:prstGeom prst="rect">
                  <a:avLst/>
                </a:prstGeom>
              </p:spPr>
            </p:pic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46210" y="2948467"/>
                  <a:ext cx="700362" cy="770801"/>
                </a:xfrm>
                <a:prstGeom prst="rect">
                  <a:avLst/>
                </a:prstGeom>
              </p:spPr>
            </p:pic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95969" y="2937094"/>
                  <a:ext cx="379371" cy="796679"/>
                </a:xfrm>
                <a:prstGeom prst="rect">
                  <a:avLst/>
                </a:prstGeom>
              </p:spPr>
            </p:pic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30944" y="4138436"/>
                  <a:ext cx="557753" cy="669623"/>
                </a:xfrm>
                <a:prstGeom prst="rect">
                  <a:avLst/>
                </a:prstGeom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72587" y="4077497"/>
                  <a:ext cx="640831" cy="729388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72424" y="4131634"/>
                  <a:ext cx="471324" cy="649735"/>
                </a:xfrm>
                <a:prstGeom prst="rect">
                  <a:avLst/>
                </a:prstGeom>
              </p:spPr>
            </p:pic>
          </p:grpSp>
          <p:sp>
            <p:nvSpPr>
              <p:cNvPr id="34" name="모서리가 둥근 직사각형 33"/>
              <p:cNvSpPr/>
              <p:nvPr/>
            </p:nvSpPr>
            <p:spPr>
              <a:xfrm>
                <a:off x="1004341" y="1194549"/>
                <a:ext cx="3762531" cy="4124094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489854" y="5106295"/>
                <a:ext cx="2750602" cy="4460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Shape -9</a:t>
                </a:r>
                <a:r>
                  <a:rPr lang="ko-KR" altLang="en-US" sz="2000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개</a:t>
                </a:r>
                <a:r>
                  <a:rPr lang="en-US" altLang="ko-KR" sz="2000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(5361)</a:t>
                </a: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8619345" y="1264788"/>
              <a:ext cx="2360698" cy="4415150"/>
              <a:chOff x="8724275" y="1009958"/>
              <a:chExt cx="2360698" cy="4415150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9495901" y="1123332"/>
                <a:ext cx="790685" cy="3698307"/>
                <a:chOff x="6942625" y="671499"/>
                <a:chExt cx="790685" cy="3698307"/>
              </a:xfrm>
            </p:grpSpPr>
            <p:pic>
              <p:nvPicPr>
                <p:cNvPr id="41" name="그림 40" descr="화면 캡처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2625" y="959380"/>
                  <a:ext cx="790685" cy="3410426"/>
                </a:xfrm>
                <a:prstGeom prst="rect">
                  <a:avLst/>
                </a:prstGeom>
              </p:spPr>
            </p:pic>
            <p:pic>
              <p:nvPicPr>
                <p:cNvPr id="38" name="Picture 4" descr="https://lh4.googleusercontent.com/ORaCoAKTs6BAgI1vDgkl0CuNqP7i_kcH_nA-zB3N86lMxy99T-HFPyKVc53mgsVvE-wlbnbsIQ0wc2QQiOGgGrqJlYLSbQl8VFf5CgVtIeXc8jdRxu8Vryb1q2OZ364H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23279" y="671499"/>
                  <a:ext cx="547567" cy="10394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3" descr="https://lh4.googleusercontent.com/suA3-bytNVNopkwbcUCBlyyfVRUN6LzmNnjA8cB_E0nq8f5vUxuVXkfEswiDon05r5FzBgJIw3VzGYUtIWc-q5eHo9GxBMq12jaoQuRv8CrNET1QzLRdGZ5xUS1agzGQ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08" r="12381"/>
                <a:stretch/>
              </p:blipFill>
              <p:spPr bwMode="auto">
                <a:xfrm>
                  <a:off x="7098007" y="2031862"/>
                  <a:ext cx="479919" cy="9111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2" descr="https://lh5.googleusercontent.com/uBYpA57Z_mhEE2ribe2tt5cLJ9DWpYU_MnQCAPJZ9YepOXJ2IHm03E9_GvPwVhZK0GI7jXY1osX1rzaKDL4umJWFFhMXZT5ekOy6UHTRfluZ1q_jxEAv7yuZRGisSp0x"/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405" r="20116"/>
                <a:stretch/>
              </p:blipFill>
              <p:spPr bwMode="auto">
                <a:xfrm>
                  <a:off x="7123279" y="3165500"/>
                  <a:ext cx="460457" cy="8842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4" name="모서리가 둥근 직사각형 43"/>
              <p:cNvSpPr/>
              <p:nvPr/>
            </p:nvSpPr>
            <p:spPr>
              <a:xfrm>
                <a:off x="8724275" y="1009958"/>
                <a:ext cx="2360698" cy="4167443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9014491" y="4717222"/>
                <a:ext cx="1725790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Style -3</a:t>
                </a:r>
                <a:r>
                  <a:rPr lang="ko-KR" altLang="en-US" sz="2000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개</a:t>
                </a:r>
                <a:r>
                  <a:rPr lang="en-US" altLang="ko-KR" sz="2000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(1207)</a:t>
                </a:r>
              </a:p>
            </p:txBody>
          </p:sp>
        </p:grpSp>
        <p:pic>
          <p:nvPicPr>
            <p:cNvPr id="47" name="그림 46" descr="화면 캡처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7598" y="1837462"/>
              <a:ext cx="3153215" cy="3467584"/>
            </a:xfrm>
            <a:prstGeom prst="rect">
              <a:avLst/>
            </a:prstGeom>
          </p:spPr>
        </p:pic>
        <p:sp>
          <p:nvSpPr>
            <p:cNvPr id="49" name="모서리가 둥근 직사각형 48"/>
            <p:cNvSpPr/>
            <p:nvPr/>
          </p:nvSpPr>
          <p:spPr>
            <a:xfrm>
              <a:off x="4684770" y="1642332"/>
              <a:ext cx="3375090" cy="3699422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34454" y="5138609"/>
              <a:ext cx="276286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Pattern -7</a:t>
              </a:r>
              <a:r>
                <a:rPr lang="ko-KR" altLang="en-US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개</a:t>
              </a:r>
              <a:r>
                <a: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(6200)</a:t>
              </a: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192474" y="905634"/>
            <a:ext cx="2737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[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최종 </a:t>
            </a:r>
            <a:r>
              <a:rPr lang="en-US" altLang="ko-KR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train_data_set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] </a:t>
            </a:r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797747" y="1408779"/>
            <a:ext cx="10328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Shape :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 구분이 어려운 블라우스와 셔츠를 합하고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모양 자체로 특성을 구분하기 어려운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sweater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제거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Pattern :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특성이 뚜렷하고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평상시 많이 착용하는 패턴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label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남김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3" name="그림 5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86" y="3724714"/>
            <a:ext cx="781502" cy="781502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0" t="24427" r="18418" b="11049"/>
          <a:stretch/>
        </p:blipFill>
        <p:spPr>
          <a:xfrm>
            <a:off x="5096481" y="2566706"/>
            <a:ext cx="427223" cy="729838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4" t="27574" r="16009" b="16819"/>
          <a:stretch/>
        </p:blipFill>
        <p:spPr>
          <a:xfrm>
            <a:off x="7313143" y="3718103"/>
            <a:ext cx="507089" cy="63989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0" t="27049" r="22241" b="11049"/>
          <a:stretch/>
        </p:blipFill>
        <p:spPr>
          <a:xfrm>
            <a:off x="5007889" y="4900364"/>
            <a:ext cx="475262" cy="596605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1" t="32820" r="24645" b="-4164"/>
          <a:stretch/>
        </p:blipFill>
        <p:spPr>
          <a:xfrm>
            <a:off x="6140296" y="2593684"/>
            <a:ext cx="567817" cy="780031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2" r="26539" b="23278"/>
          <a:stretch/>
        </p:blipFill>
        <p:spPr>
          <a:xfrm>
            <a:off x="6102558" y="3711975"/>
            <a:ext cx="729681" cy="718645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2" t="21278" r="23103" b="5803"/>
          <a:stretch/>
        </p:blipFill>
        <p:spPr>
          <a:xfrm>
            <a:off x="7277136" y="2600808"/>
            <a:ext cx="506003" cy="6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21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3BAD63D-A684-46E6-AC0A-75C40B2FA6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EC900-0229-417B-89D3-65131A23EEB0}"/>
              </a:ext>
            </a:extLst>
          </p:cNvPr>
          <p:cNvSpPr/>
          <p:nvPr/>
        </p:nvSpPr>
        <p:spPr>
          <a:xfrm>
            <a:off x="3289784" y="2427636"/>
            <a:ext cx="5612434" cy="2002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3.1-2. </a:t>
            </a:r>
            <a:r>
              <a:rPr lang="ko-KR" altLang="en-US" sz="4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분류 모델</a:t>
            </a:r>
            <a:endParaRPr lang="en-US" altLang="ko-KR" sz="4400" dirty="0">
              <a:solidFill>
                <a:schemeClr val="bg1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     </a:t>
            </a:r>
            <a:r>
              <a:rPr lang="ko-KR" altLang="en-US" sz="4400" dirty="0">
                <a:solidFill>
                  <a:srgbClr val="FFFF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모델 구현 및 학습</a:t>
            </a:r>
            <a:endParaRPr lang="ko-KR" alt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0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05691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16"/>
          <p:cNvSpPr/>
          <p:nvPr/>
        </p:nvSpPr>
        <p:spPr>
          <a:xfrm flipH="1" flipV="1">
            <a:off x="3067053" y="0"/>
            <a:ext cx="9363075" cy="6858000"/>
          </a:xfrm>
          <a:custGeom>
            <a:avLst/>
            <a:gdLst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8658225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7086600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6486525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6515100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9353550"/>
              <a:gd name="connsiteY0" fmla="*/ 0 h 6858000"/>
              <a:gd name="connsiteX1" fmla="*/ 9353550 w 9353550"/>
              <a:gd name="connsiteY1" fmla="*/ 0 h 6858000"/>
              <a:gd name="connsiteX2" fmla="*/ 6515100 w 9353550"/>
              <a:gd name="connsiteY2" fmla="*/ 6858000 h 6858000"/>
              <a:gd name="connsiteX3" fmla="*/ 0 w 9353550"/>
              <a:gd name="connsiteY3" fmla="*/ 6858000 h 6858000"/>
              <a:gd name="connsiteX4" fmla="*/ 0 w 9353550"/>
              <a:gd name="connsiteY4" fmla="*/ 0 h 6858000"/>
              <a:gd name="connsiteX0" fmla="*/ 0 w 9001125"/>
              <a:gd name="connsiteY0" fmla="*/ 0 h 6858000"/>
              <a:gd name="connsiteX1" fmla="*/ 9001125 w 9001125"/>
              <a:gd name="connsiteY1" fmla="*/ 0 h 6858000"/>
              <a:gd name="connsiteX2" fmla="*/ 6515100 w 9001125"/>
              <a:gd name="connsiteY2" fmla="*/ 6858000 h 6858000"/>
              <a:gd name="connsiteX3" fmla="*/ 0 w 9001125"/>
              <a:gd name="connsiteY3" fmla="*/ 6858000 h 6858000"/>
              <a:gd name="connsiteX4" fmla="*/ 0 w 9001125"/>
              <a:gd name="connsiteY4" fmla="*/ 0 h 6858000"/>
              <a:gd name="connsiteX0" fmla="*/ 0 w 9363075"/>
              <a:gd name="connsiteY0" fmla="*/ 0 h 6858000"/>
              <a:gd name="connsiteX1" fmla="*/ 9363075 w 9363075"/>
              <a:gd name="connsiteY1" fmla="*/ 0 h 6858000"/>
              <a:gd name="connsiteX2" fmla="*/ 6515100 w 9363075"/>
              <a:gd name="connsiteY2" fmla="*/ 6858000 h 6858000"/>
              <a:gd name="connsiteX3" fmla="*/ 0 w 9363075"/>
              <a:gd name="connsiteY3" fmla="*/ 6858000 h 6858000"/>
              <a:gd name="connsiteX4" fmla="*/ 0 w 936307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63075" h="6858000">
                <a:moveTo>
                  <a:pt x="0" y="0"/>
                </a:moveTo>
                <a:lnTo>
                  <a:pt x="9363075" y="0"/>
                </a:lnTo>
                <a:lnTo>
                  <a:pt x="65151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804507" y="1067272"/>
            <a:ext cx="4436447" cy="532745"/>
            <a:chOff x="6163519" y="1062882"/>
            <a:chExt cx="4436447" cy="532745"/>
          </a:xfrm>
        </p:grpSpPr>
        <p:sp>
          <p:nvSpPr>
            <p:cNvPr id="10" name="직사각형 9"/>
            <p:cNvSpPr/>
            <p:nvPr/>
          </p:nvSpPr>
          <p:spPr>
            <a:xfrm>
              <a:off x="6874161" y="1062882"/>
              <a:ext cx="240161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배경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63519" y="1062882"/>
              <a:ext cx="5790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01.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182569" y="1595627"/>
              <a:ext cx="4417397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6313034" y="2076524"/>
            <a:ext cx="4625498" cy="532745"/>
            <a:chOff x="5715588" y="2614222"/>
            <a:chExt cx="4625498" cy="532745"/>
          </a:xfrm>
        </p:grpSpPr>
        <p:sp>
          <p:nvSpPr>
            <p:cNvPr id="16" name="직사각형 15"/>
            <p:cNvSpPr/>
            <p:nvPr/>
          </p:nvSpPr>
          <p:spPr>
            <a:xfrm>
              <a:off x="6426232" y="2614222"/>
              <a:ext cx="39148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팀 구성</a:t>
              </a:r>
              <a:r>
                <a:rPr lang="en-US" altLang="ko-KR" sz="28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/ </a:t>
              </a:r>
              <a:r>
                <a:rPr lang="ko-KR" altLang="en-US" sz="28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역할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715588" y="2614222"/>
              <a:ext cx="62228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02.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5734640" y="3146967"/>
              <a:ext cx="4417397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5836079" y="3080727"/>
            <a:ext cx="4436447" cy="532745"/>
            <a:chOff x="5267661" y="4165562"/>
            <a:chExt cx="4436447" cy="532745"/>
          </a:xfrm>
        </p:grpSpPr>
        <p:sp>
          <p:nvSpPr>
            <p:cNvPr id="20" name="직사각형 19"/>
            <p:cNvSpPr/>
            <p:nvPr/>
          </p:nvSpPr>
          <p:spPr>
            <a:xfrm>
              <a:off x="5978303" y="4165562"/>
              <a:ext cx="323999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과정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67661" y="4165562"/>
              <a:ext cx="63350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03.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5286711" y="4698307"/>
              <a:ext cx="4417397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42479" y="670996"/>
            <a:ext cx="34922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278966" y="5483494"/>
            <a:ext cx="4436447" cy="532745"/>
            <a:chOff x="4723375" y="5493618"/>
            <a:chExt cx="4436447" cy="532745"/>
          </a:xfrm>
        </p:grpSpPr>
        <p:sp>
          <p:nvSpPr>
            <p:cNvPr id="25" name="직사각형 24"/>
            <p:cNvSpPr/>
            <p:nvPr/>
          </p:nvSpPr>
          <p:spPr>
            <a:xfrm>
              <a:off x="5434017" y="5493618"/>
              <a:ext cx="32255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결과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723375" y="5493618"/>
              <a:ext cx="62228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04.</a:t>
              </a:r>
              <a:endParaRPr lang="ko-KR" altLang="en-US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4742425" y="6026363"/>
              <a:ext cx="4417397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E2EC37-0EAF-487E-8FF3-6A5396F7C83E}"/>
              </a:ext>
            </a:extLst>
          </p:cNvPr>
          <p:cNvSpPr/>
          <p:nvPr/>
        </p:nvSpPr>
        <p:spPr>
          <a:xfrm>
            <a:off x="6382784" y="3709849"/>
            <a:ext cx="3259226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1.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분류 모델 학습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just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    1)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데이터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전처리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just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    2)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모델 구현 및 학습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코디 추천 매트릭스 구축</a:t>
            </a:r>
          </a:p>
        </p:txBody>
      </p:sp>
    </p:spTree>
    <p:extLst>
      <p:ext uri="{BB962C8B-B14F-4D97-AF65-F5344CB8AC3E}">
        <p14:creationId xmlns:p14="http://schemas.microsoft.com/office/powerpoint/2010/main" val="2261985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341977" y="8213934"/>
            <a:ext cx="3215453" cy="3982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학습과정</a:t>
            </a:r>
            <a:endParaRPr lang="en-US" altLang="ko-KR" dirty="0"/>
          </a:p>
          <a:p>
            <a:pPr algn="ctr"/>
            <a:r>
              <a:rPr lang="ko-KR" altLang="en-US" dirty="0"/>
              <a:t>이미지화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28360" y="172874"/>
            <a:ext cx="7892944" cy="490694"/>
            <a:chOff x="6163519" y="1033853"/>
            <a:chExt cx="7892944" cy="490694"/>
          </a:xfrm>
        </p:grpSpPr>
        <p:sp>
          <p:nvSpPr>
            <p:cNvPr id="20" name="직사각형 19"/>
            <p:cNvSpPr/>
            <p:nvPr/>
          </p:nvSpPr>
          <p:spPr>
            <a:xfrm>
              <a:off x="6641933" y="1033853"/>
              <a:ext cx="74145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과정 </a:t>
              </a:r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_ </a:t>
              </a:r>
              <a:r>
                <a: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1. shape, pattern, style </a:t>
              </a:r>
              <a:r>
                <a:rPr lang="ko-KR" altLang="en-US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분류 모델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163519" y="1062882"/>
              <a:ext cx="5693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03.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92474" y="905634"/>
            <a:ext cx="4815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[1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차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.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 모델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] _ </a:t>
            </a:r>
            <a:r>
              <a:rPr lang="en-US" altLang="ko-KR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keras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 CNN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을 활용한 분류 모델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8133860" y="1030038"/>
            <a:ext cx="3351164" cy="5050058"/>
            <a:chOff x="7733810" y="953334"/>
            <a:chExt cx="3351164" cy="5050058"/>
          </a:xfrm>
        </p:grpSpPr>
        <p:sp>
          <p:nvSpPr>
            <p:cNvPr id="35" name="직사각형 34"/>
            <p:cNvSpPr/>
            <p:nvPr/>
          </p:nvSpPr>
          <p:spPr>
            <a:xfrm>
              <a:off x="7733810" y="953334"/>
              <a:ext cx="3351164" cy="50500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화면 캡처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9749" y="1015128"/>
              <a:ext cx="3228074" cy="4950163"/>
            </a:xfrm>
            <a:prstGeom prst="rect">
              <a:avLst/>
            </a:prstGeom>
          </p:spPr>
        </p:pic>
      </p:grpSp>
      <p:sp>
        <p:nvSpPr>
          <p:cNvPr id="36" name="직사각형 35"/>
          <p:cNvSpPr/>
          <p:nvPr/>
        </p:nvSpPr>
        <p:spPr>
          <a:xfrm>
            <a:off x="477957" y="1348819"/>
            <a:ext cx="103282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Conv2D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MaxPooling2D 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층을 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층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컨브넷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구성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 set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33%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validation set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잡고 학습에 관여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validation loss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Patience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20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해서 </a:t>
            </a:r>
            <a:r>
              <a:rPr lang="ko-KR" altLang="en-US" sz="1600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과적합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방지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EarlyStopping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56995" y="2273281"/>
            <a:ext cx="5958235" cy="3763392"/>
            <a:chOff x="549417" y="1779383"/>
            <a:chExt cx="5400287" cy="3488787"/>
          </a:xfrm>
        </p:grpSpPr>
        <p:sp>
          <p:nvSpPr>
            <p:cNvPr id="34" name="직사각형 33"/>
            <p:cNvSpPr/>
            <p:nvPr/>
          </p:nvSpPr>
          <p:spPr>
            <a:xfrm>
              <a:off x="549417" y="1779383"/>
              <a:ext cx="5400287" cy="348878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 descr="화면 캡처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99" y="1908948"/>
              <a:ext cx="5220029" cy="3249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8987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424473" y="1834626"/>
            <a:ext cx="2825260" cy="3510772"/>
            <a:chOff x="8430884" y="1733950"/>
            <a:chExt cx="3013897" cy="4166549"/>
          </a:xfrm>
        </p:grpSpPr>
        <p:pic>
          <p:nvPicPr>
            <p:cNvPr id="16387" name="Picture 3" descr="https://lh6.googleusercontent.com/oJAICCrlk4T07WaMyXIUTybDnOjoaUdxM6YXLVKf3XBPuKB1vJo2o5Df7Vyw4P7ih84g3BYwRjKr_gCQ2mSrm1nE4KVuS1G3PT9zwWs2hUBbOIlH6sRF1m83BfxbLcL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0884" y="3795555"/>
              <a:ext cx="3013897" cy="2104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86" name="Picture 2" descr="https://lh5.googleusercontent.com/XuSwxPIBOwTs2bXULcWtRkJDwpa359RdYbG2I1w6OPOp8hKJmRkqSeJnFCVnXLSDrQ14u58R8QXWy3AkVg4AUCDOXywnPvSNh2TlYChy293vNG0Z49wDSLaqX_q6vCk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2013" y="1733950"/>
              <a:ext cx="2931638" cy="2080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직사각형 19"/>
          <p:cNvSpPr/>
          <p:nvPr/>
        </p:nvSpPr>
        <p:spPr>
          <a:xfrm>
            <a:off x="9352279" y="1294255"/>
            <a:ext cx="2958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&lt;style&gt;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19302" y="1294255"/>
            <a:ext cx="2958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&lt;shape&gt;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585791" y="1294255"/>
            <a:ext cx="2958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&lt;pattern&gt;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86230" y="5443996"/>
            <a:ext cx="2958735" cy="584775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Training </a:t>
            </a:r>
            <a:r>
              <a:rPr lang="en-US" altLang="ko-KR" sz="1600" dirty="0" err="1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acc</a:t>
            </a:r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: 81%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Validation </a:t>
            </a:r>
            <a:r>
              <a:rPr lang="en-US" altLang="ko-KR" sz="1600" dirty="0" err="1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acc</a:t>
            </a:r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: 61%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07" y="1773386"/>
            <a:ext cx="2689874" cy="363325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114274" y="1755970"/>
            <a:ext cx="2736539" cy="3575718"/>
            <a:chOff x="1235853" y="2046709"/>
            <a:chExt cx="2817014" cy="368087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019" y="2046709"/>
              <a:ext cx="2756683" cy="182796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853" y="3859613"/>
              <a:ext cx="2817014" cy="1867967"/>
            </a:xfrm>
            <a:prstGeom prst="rect">
              <a:avLst/>
            </a:prstGeom>
          </p:spPr>
        </p:pic>
      </p:grpSp>
      <p:sp>
        <p:nvSpPr>
          <p:cNvPr id="35" name="직사각형 34"/>
          <p:cNvSpPr/>
          <p:nvPr/>
        </p:nvSpPr>
        <p:spPr>
          <a:xfrm>
            <a:off x="192474" y="905634"/>
            <a:ext cx="2334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[1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차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.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 모델 학습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결과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]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4855459" y="5447915"/>
            <a:ext cx="2958735" cy="584775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Training </a:t>
            </a:r>
            <a:r>
              <a:rPr lang="en-US" altLang="ko-KR" sz="1600" dirty="0" err="1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acc</a:t>
            </a:r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: 94%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Validation </a:t>
            </a:r>
            <a:r>
              <a:rPr lang="en-US" altLang="ko-KR" sz="1600" dirty="0" err="1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acc</a:t>
            </a:r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: 77%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424473" y="5423263"/>
            <a:ext cx="2958735" cy="584775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Training </a:t>
            </a:r>
            <a:r>
              <a:rPr lang="en-US" altLang="ko-KR" sz="1600" dirty="0" err="1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acc</a:t>
            </a:r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: 90%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Validation </a:t>
            </a:r>
            <a:r>
              <a:rPr lang="en-US" altLang="ko-KR" sz="1600" dirty="0" err="1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acc</a:t>
            </a:r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: 63%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228360" y="172874"/>
            <a:ext cx="7892944" cy="490694"/>
            <a:chOff x="6163519" y="1033853"/>
            <a:chExt cx="7892944" cy="490694"/>
          </a:xfrm>
        </p:grpSpPr>
        <p:sp>
          <p:nvSpPr>
            <p:cNvPr id="40" name="직사각형 39"/>
            <p:cNvSpPr/>
            <p:nvPr/>
          </p:nvSpPr>
          <p:spPr>
            <a:xfrm>
              <a:off x="6641933" y="1033853"/>
              <a:ext cx="74145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과정 </a:t>
              </a:r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_ </a:t>
              </a:r>
              <a:r>
                <a: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1. shape, pattern, style </a:t>
              </a:r>
              <a:r>
                <a:rPr lang="ko-KR" altLang="en-US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분류 모델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163519" y="1062882"/>
              <a:ext cx="5693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03.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7721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직사각형 19"/>
          <p:cNvSpPr/>
          <p:nvPr/>
        </p:nvSpPr>
        <p:spPr>
          <a:xfrm>
            <a:off x="192474" y="905634"/>
            <a:ext cx="5475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[2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차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.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 모델 보완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] _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사전 훈련된 </a:t>
            </a:r>
            <a:r>
              <a:rPr lang="ko-KR" altLang="en-US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컨브넷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 사용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_ VGG16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228360" y="172874"/>
            <a:ext cx="7892944" cy="490694"/>
            <a:chOff x="6163519" y="1033853"/>
            <a:chExt cx="7892944" cy="490694"/>
          </a:xfrm>
        </p:grpSpPr>
        <p:sp>
          <p:nvSpPr>
            <p:cNvPr id="23" name="직사각형 22"/>
            <p:cNvSpPr/>
            <p:nvPr/>
          </p:nvSpPr>
          <p:spPr>
            <a:xfrm>
              <a:off x="6641933" y="1033853"/>
              <a:ext cx="74145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과정 </a:t>
              </a:r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_ </a:t>
              </a:r>
              <a:r>
                <a: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1. shape, pattern, style </a:t>
              </a:r>
              <a:r>
                <a:rPr lang="ko-KR" altLang="en-US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분류 모델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163519" y="1062882"/>
              <a:ext cx="5693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03.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716597" y="2630308"/>
            <a:ext cx="8439699" cy="2556804"/>
            <a:chOff x="1245440" y="2627865"/>
            <a:chExt cx="8439699" cy="2556804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440" y="3095213"/>
              <a:ext cx="3596952" cy="2022191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6435" y="2627865"/>
              <a:ext cx="4538704" cy="2556804"/>
            </a:xfrm>
            <a:prstGeom prst="rect">
              <a:avLst/>
            </a:prstGeom>
          </p:spPr>
        </p:pic>
      </p:grpSp>
      <p:sp>
        <p:nvSpPr>
          <p:cNvPr id="35" name="직사각형 34"/>
          <p:cNvSpPr/>
          <p:nvPr/>
        </p:nvSpPr>
        <p:spPr>
          <a:xfrm>
            <a:off x="477957" y="1348819"/>
            <a:ext cx="112320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VGG16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1400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만장의 이미지와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1000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class.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층으로 사전 학습되어 있는 모델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이미지의 특징을 추출하는 신경망의 능력을 그대로 이용하고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마지막 출력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변경하여 이 변경된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</a:t>
            </a:r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재학습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수가 적을 때도 높은 정확도의 모델 학습이 가능하고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속도도 빠름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08477" y="7654182"/>
            <a:ext cx="10328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VGG16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이미지 넷에서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1400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만개의 이미지로 학습되고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1000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가지고 있다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 훈련된 네트워크를 이용해 특성추출과 미세조정을 하면 새로운 모델의 정확도를 높일 수 있다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0527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06774" y="7118223"/>
            <a:ext cx="80532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atin typeface="+mn-ea"/>
              </a:rPr>
              <a:t>데이터셋이</a:t>
            </a:r>
            <a:r>
              <a:rPr lang="ko-KR" altLang="en-US" sz="2000" dirty="0">
                <a:latin typeface="+mn-ea"/>
              </a:rPr>
              <a:t> 충분히 큰 데서 </a:t>
            </a:r>
            <a:r>
              <a:rPr lang="ko-KR" altLang="en-US" sz="2000" dirty="0" err="1">
                <a:latin typeface="+mn-ea"/>
              </a:rPr>
              <a:t>학습된구조는</a:t>
            </a:r>
            <a:r>
              <a:rPr lang="ko-KR" altLang="en-US" sz="2000" dirty="0">
                <a:latin typeface="+mn-ea"/>
              </a:rPr>
              <a:t> 다른 클래스를 가지는 문제에서도 유용하게 </a:t>
            </a:r>
            <a:r>
              <a:rPr lang="ko-KR" altLang="en-US" sz="2000" dirty="0" err="1">
                <a:latin typeface="+mn-ea"/>
              </a:rPr>
              <a:t>사용될수있습니다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en-US" altLang="ko-KR" sz="2000" dirty="0">
                <a:latin typeface="+mn-ea"/>
              </a:rPr>
              <a:t>vgg16</a:t>
            </a:r>
            <a:r>
              <a:rPr lang="ko-KR" altLang="en-US" sz="2000" dirty="0">
                <a:latin typeface="+mn-ea"/>
              </a:rPr>
              <a:t>은 </a:t>
            </a:r>
            <a:r>
              <a:rPr lang="ko-KR" altLang="en-US" sz="2000" dirty="0" err="1">
                <a:latin typeface="+mn-ea"/>
              </a:rPr>
              <a:t>이미지넷에서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1400</a:t>
            </a:r>
            <a:r>
              <a:rPr lang="ko-KR" altLang="en-US" sz="2000" dirty="0">
                <a:latin typeface="+mn-ea"/>
              </a:rPr>
              <a:t>만개의 이미지로 학습되고  </a:t>
            </a:r>
            <a:r>
              <a:rPr lang="en-US" altLang="ko-KR" sz="2000" dirty="0">
                <a:latin typeface="+mn-ea"/>
              </a:rPr>
              <a:t>1000</a:t>
            </a:r>
            <a:r>
              <a:rPr lang="ko-KR" altLang="en-US" sz="2000" dirty="0">
                <a:latin typeface="+mn-ea"/>
              </a:rPr>
              <a:t>개의 클래스를 가지고 있습니다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ko-KR" altLang="en-US" sz="2000" dirty="0">
                <a:latin typeface="+mn-ea"/>
              </a:rPr>
              <a:t>이를 통해 특성추출과 미세조정을 하여 학습의 정확도를 높였습니다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en-US" altLang="ko-KR" sz="2000" dirty="0">
                <a:latin typeface="+mn-ea"/>
              </a:rPr>
              <a:t>2014</a:t>
            </a:r>
            <a:r>
              <a:rPr lang="ko-KR" altLang="en-US" sz="2000" dirty="0">
                <a:latin typeface="+mn-ea"/>
              </a:rPr>
              <a:t>년 </a:t>
            </a:r>
            <a:r>
              <a:rPr lang="ko-KR" altLang="en-US" sz="2000" dirty="0" err="1">
                <a:latin typeface="+mn-ea"/>
              </a:rPr>
              <a:t>이미지넷</a:t>
            </a:r>
            <a:r>
              <a:rPr lang="ko-KR" altLang="en-US" sz="2000" dirty="0">
                <a:latin typeface="+mn-ea"/>
              </a:rPr>
              <a:t> 이미지 인식 대회에서 준우승을 한 모델이다</a:t>
            </a:r>
            <a:r>
              <a:rPr lang="en-US" altLang="ko-KR" sz="2000" dirty="0">
                <a:latin typeface="+mn-ea"/>
              </a:rPr>
              <a:t>.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28360" y="172874"/>
            <a:ext cx="7892944" cy="490694"/>
            <a:chOff x="6163519" y="1033853"/>
            <a:chExt cx="7892944" cy="490694"/>
          </a:xfrm>
        </p:grpSpPr>
        <p:sp>
          <p:nvSpPr>
            <p:cNvPr id="23" name="직사각형 22"/>
            <p:cNvSpPr/>
            <p:nvPr/>
          </p:nvSpPr>
          <p:spPr>
            <a:xfrm>
              <a:off x="6641933" y="1033853"/>
              <a:ext cx="74145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과정 </a:t>
              </a:r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_ </a:t>
              </a:r>
              <a:r>
                <a: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1. shape, pattern, style </a:t>
              </a:r>
              <a:r>
                <a:rPr lang="ko-KR" altLang="en-US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분류 모델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163519" y="1062882"/>
              <a:ext cx="5693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03.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477957" y="1348819"/>
            <a:ext cx="112816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VGG16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중간층 활성화 시각화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이미지를 입력했을 때 이미지가 </a:t>
            </a:r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컨브넷의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층과 </a:t>
            </a:r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Maxpooling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층을 지나며 어떤 특성에 의해 학습이 이루어지는지 확인 가능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히트맵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시각화를 통해 이미지의 어느 부분이 최종 분류 결정에 기여했는지를 확인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77957" y="2363765"/>
            <a:ext cx="4210803" cy="3544246"/>
            <a:chOff x="3643345" y="1934363"/>
            <a:chExt cx="2787435" cy="4548565"/>
          </a:xfrm>
        </p:grpSpPr>
        <p:sp>
          <p:nvSpPr>
            <p:cNvPr id="37" name="직사각형 36"/>
            <p:cNvSpPr/>
            <p:nvPr/>
          </p:nvSpPr>
          <p:spPr>
            <a:xfrm>
              <a:off x="3643345" y="1934363"/>
              <a:ext cx="2787435" cy="454856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3" r="13222"/>
            <a:stretch/>
          </p:blipFill>
          <p:spPr>
            <a:xfrm>
              <a:off x="3754619" y="1993058"/>
              <a:ext cx="2578309" cy="4396512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03B4F0-2874-48DA-B96D-92DFBA2D94CD}"/>
              </a:ext>
            </a:extLst>
          </p:cNvPr>
          <p:cNvSpPr/>
          <p:nvPr/>
        </p:nvSpPr>
        <p:spPr>
          <a:xfrm>
            <a:off x="192474" y="905634"/>
            <a:ext cx="5475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[2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차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.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 모델 보완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] _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사전 훈련된 </a:t>
            </a:r>
            <a:r>
              <a:rPr lang="ko-KR" altLang="en-US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컨브넷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 사용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_ VGG16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3B33D31-D937-48C0-9788-566C22B5A466}"/>
              </a:ext>
            </a:extLst>
          </p:cNvPr>
          <p:cNvGrpSpPr/>
          <p:nvPr/>
        </p:nvGrpSpPr>
        <p:grpSpPr>
          <a:xfrm>
            <a:off x="4758478" y="2166187"/>
            <a:ext cx="4441377" cy="3786179"/>
            <a:chOff x="477957" y="2036998"/>
            <a:chExt cx="4770061" cy="392531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4E0E224-FF9D-46C2-A734-6F97C3A46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53" y="4068057"/>
              <a:ext cx="1930963" cy="189425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9BD5D02-2E3A-40C8-B8ED-1C42C3556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57" y="2065241"/>
              <a:ext cx="1929208" cy="1891674"/>
            </a:xfrm>
            <a:prstGeom prst="rect">
              <a:avLst/>
            </a:prstGeom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1A3312C-B202-41E5-B66C-ED1190E94212}"/>
                </a:ext>
              </a:extLst>
            </p:cNvPr>
            <p:cNvGrpSpPr/>
            <p:nvPr/>
          </p:nvGrpSpPr>
          <p:grpSpPr>
            <a:xfrm>
              <a:off x="2482084" y="2036998"/>
              <a:ext cx="2765934" cy="3915359"/>
              <a:chOff x="8257533" y="2200148"/>
              <a:chExt cx="2485309" cy="3867102"/>
            </a:xfrm>
          </p:grpSpPr>
          <p:pic>
            <p:nvPicPr>
              <p:cNvPr id="32" name="Picture 3">
                <a:extLst>
                  <a:ext uri="{FF2B5EF4-FFF2-40B4-BE49-F238E27FC236}">
                    <a16:creationId xmlns:a16="http://schemas.microsoft.com/office/drawing/2014/main" id="{AE3D52B3-1B0F-41FB-A239-6A119ECA7C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122"/>
              <a:stretch/>
            </p:blipFill>
            <p:spPr bwMode="auto">
              <a:xfrm>
                <a:off x="9369604" y="2323264"/>
                <a:ext cx="1373238" cy="37439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6" name="Picture 2">
                <a:extLst>
                  <a:ext uri="{FF2B5EF4-FFF2-40B4-BE49-F238E27FC236}">
                    <a16:creationId xmlns:a16="http://schemas.microsoft.com/office/drawing/2014/main" id="{1CB50A63-F5E3-4818-AF3A-69639C149852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601" b="42973"/>
              <a:stretch/>
            </p:blipFill>
            <p:spPr bwMode="auto">
              <a:xfrm>
                <a:off x="8257533" y="2200148"/>
                <a:ext cx="1376004" cy="37537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38" name="Picture 4" descr="C:\Users\crboy\바탕 화면\project\test_img.jpg">
            <a:extLst>
              <a:ext uri="{FF2B5EF4-FFF2-40B4-BE49-F238E27FC236}">
                <a16:creationId xmlns:a16="http://schemas.microsoft.com/office/drawing/2014/main" id="{EEDD6EE8-3223-4953-AD44-480EEA61E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099" y="2766171"/>
            <a:ext cx="2210566" cy="249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205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376792" y="7672283"/>
            <a:ext cx="2958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99%, 85%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87474" y="7834149"/>
            <a:ext cx="2958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98%, 75%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158411" y="8064995"/>
            <a:ext cx="2958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99%, 60%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8605731" y="2236822"/>
            <a:ext cx="2651883" cy="3411770"/>
            <a:chOff x="8335527" y="1813894"/>
            <a:chExt cx="2922087" cy="383469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9694" y="1813894"/>
              <a:ext cx="2877920" cy="191861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5527" y="3718056"/>
              <a:ext cx="2895804" cy="1930536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5029533" y="2212812"/>
            <a:ext cx="2615409" cy="3343827"/>
            <a:chOff x="4658117" y="1798306"/>
            <a:chExt cx="2881896" cy="375833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8919" y="1798306"/>
              <a:ext cx="2841094" cy="189406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117" y="3700044"/>
              <a:ext cx="2829810" cy="1856595"/>
            </a:xfrm>
            <a:prstGeom prst="rect">
              <a:avLst/>
            </a:prstGeom>
          </p:spPr>
        </p:pic>
      </p:grpSp>
      <p:sp>
        <p:nvSpPr>
          <p:cNvPr id="35" name="직사각형 34"/>
          <p:cNvSpPr/>
          <p:nvPr/>
        </p:nvSpPr>
        <p:spPr>
          <a:xfrm>
            <a:off x="192474" y="905634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[2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차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.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 모델 학습 결과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]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9550922" y="1728123"/>
            <a:ext cx="2685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&lt;style&gt;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017945" y="1728123"/>
            <a:ext cx="2685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&lt;shape&gt;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784434" y="1728123"/>
            <a:ext cx="2685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&lt;pattern&gt;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13" y="2063312"/>
            <a:ext cx="2566334" cy="3421779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1011280" y="5468233"/>
            <a:ext cx="2958735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Training </a:t>
            </a:r>
            <a:r>
              <a:rPr lang="en-US" altLang="ko-KR" sz="1600" dirty="0" err="1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acc</a:t>
            </a:r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: 98%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Validation </a:t>
            </a:r>
            <a:r>
              <a:rPr lang="en-US" altLang="ko-KR" sz="1600" dirty="0" err="1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acc</a:t>
            </a:r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: 75%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705559" y="5468233"/>
            <a:ext cx="2958735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Training </a:t>
            </a:r>
            <a:r>
              <a:rPr lang="en-US" altLang="ko-KR" sz="1600" dirty="0" err="1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acc</a:t>
            </a:r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: 99%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Validation </a:t>
            </a:r>
            <a:r>
              <a:rPr lang="en-US" altLang="ko-KR" sz="1600" dirty="0" err="1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acc</a:t>
            </a:r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: 85%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8349523" y="5468233"/>
            <a:ext cx="2958735" cy="584775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Training </a:t>
            </a:r>
            <a:r>
              <a:rPr lang="en-US" altLang="ko-KR" sz="1600" dirty="0" err="1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acc</a:t>
            </a:r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: 99%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Validation </a:t>
            </a:r>
            <a:r>
              <a:rPr lang="en-US" altLang="ko-KR" sz="1600" dirty="0" err="1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acc</a:t>
            </a:r>
            <a:r>
              <a:rPr lang="en-US" altLang="ko-KR" sz="16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: 60%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510812" y="974259"/>
            <a:ext cx="10328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Training </a:t>
            </a:r>
            <a:r>
              <a:rPr lang="en-US" altLang="ko-KR" sz="1600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acc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98%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Validation </a:t>
            </a:r>
            <a:r>
              <a:rPr lang="en-US" altLang="ko-KR" sz="1600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acc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 각 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8%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이상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Style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validation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정확도가 기존 모델이 더 높아서 이전 모델 선택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28360" y="172874"/>
            <a:ext cx="7892944" cy="490694"/>
            <a:chOff x="6163519" y="1033853"/>
            <a:chExt cx="7892944" cy="490694"/>
          </a:xfrm>
        </p:grpSpPr>
        <p:sp>
          <p:nvSpPr>
            <p:cNvPr id="50" name="직사각형 49"/>
            <p:cNvSpPr/>
            <p:nvPr/>
          </p:nvSpPr>
          <p:spPr>
            <a:xfrm>
              <a:off x="6641933" y="1033853"/>
              <a:ext cx="74145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과정 </a:t>
              </a:r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_ </a:t>
              </a:r>
              <a:r>
                <a: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1. shape, pattern, style </a:t>
              </a:r>
              <a:r>
                <a:rPr lang="ko-KR" altLang="en-US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분류 모델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163519" y="1062882"/>
              <a:ext cx="5693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03.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1704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567098" y="8532015"/>
            <a:ext cx="2958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99%, 90%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127428" y="8721129"/>
            <a:ext cx="2958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99%, 78%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228360" y="172874"/>
            <a:ext cx="7892944" cy="490694"/>
            <a:chOff x="6163519" y="1033853"/>
            <a:chExt cx="7892944" cy="490694"/>
          </a:xfrm>
        </p:grpSpPr>
        <p:sp>
          <p:nvSpPr>
            <p:cNvPr id="25" name="직사각형 24"/>
            <p:cNvSpPr/>
            <p:nvPr/>
          </p:nvSpPr>
          <p:spPr>
            <a:xfrm>
              <a:off x="6641933" y="1033853"/>
              <a:ext cx="74145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과정 </a:t>
              </a:r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_ </a:t>
              </a:r>
              <a:r>
                <a: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1. shape, pattern, style </a:t>
              </a:r>
              <a:r>
                <a:rPr lang="ko-KR" altLang="en-US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분류 모델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163519" y="1062882"/>
              <a:ext cx="5693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03.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192474" y="905634"/>
            <a:ext cx="5501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[3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차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. Shape 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모델 보완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]_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상하의 분리해서 모델 학습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477957" y="1303849"/>
            <a:ext cx="10328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모양이 비슷한 </a:t>
            </a:r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반팔티를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반바지로 인식하는 문제 발생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-&gt; 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상의 데이터와 하의 데이터를 분리해 학습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결과적으로 정확도가 상승하며 문제 해결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66D8E12-CC8F-4D5B-B488-75A7B5368745}"/>
              </a:ext>
            </a:extLst>
          </p:cNvPr>
          <p:cNvGrpSpPr/>
          <p:nvPr/>
        </p:nvGrpSpPr>
        <p:grpSpPr>
          <a:xfrm>
            <a:off x="397559" y="2083686"/>
            <a:ext cx="4843290" cy="4089720"/>
            <a:chOff x="397559" y="2083686"/>
            <a:chExt cx="4843290" cy="4089720"/>
          </a:xfrm>
        </p:grpSpPr>
        <p:pic>
          <p:nvPicPr>
            <p:cNvPr id="2" name="그림 1" descr="화면 캡처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13" y="2572018"/>
              <a:ext cx="1984017" cy="2046017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397559" y="2383716"/>
              <a:ext cx="2298068" cy="2973932"/>
              <a:chOff x="397559" y="2383716"/>
              <a:chExt cx="2298068" cy="2973932"/>
            </a:xfrm>
          </p:grpSpPr>
          <p:sp>
            <p:nvSpPr>
              <p:cNvPr id="37" name="모서리가 둥근 직사각형 36"/>
              <p:cNvSpPr/>
              <p:nvPr/>
            </p:nvSpPr>
            <p:spPr>
              <a:xfrm>
                <a:off x="397559" y="2383716"/>
                <a:ext cx="2298068" cy="2383156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584753" y="4649762"/>
                <a:ext cx="1968753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 err="1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Upper_shape</a:t>
                </a:r>
                <a:endPara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-4</a:t>
                </a:r>
                <a:r>
                  <a:rPr lang="ko-KR" altLang="en-US" sz="2000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개</a:t>
                </a:r>
                <a:r>
                  <a:rPr lang="en-US" altLang="ko-KR" sz="2000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(2861)</a:t>
                </a:r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753" y="2640673"/>
                <a:ext cx="628243" cy="691429"/>
              </a:xfrm>
              <a:prstGeom prst="rect">
                <a:avLst/>
              </a:prstGeom>
            </p:spPr>
          </p:pic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1428" y="2657187"/>
                <a:ext cx="500319" cy="600670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154" y="3627632"/>
                <a:ext cx="574842" cy="654280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8965" y="3681695"/>
                <a:ext cx="422790" cy="582830"/>
              </a:xfrm>
              <a:prstGeom prst="rect">
                <a:avLst/>
              </a:prstGeom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2942781" y="2083686"/>
              <a:ext cx="2298068" cy="4089720"/>
              <a:chOff x="2800153" y="2230464"/>
              <a:chExt cx="2298068" cy="408972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3069941" y="2332181"/>
                <a:ext cx="1945659" cy="3380709"/>
                <a:chOff x="2772082" y="2510647"/>
                <a:chExt cx="1945659" cy="3380709"/>
              </a:xfrm>
            </p:grpSpPr>
            <p:pic>
              <p:nvPicPr>
                <p:cNvPr id="3" name="그림 2" descr="화면 캡처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2082" y="2563487"/>
                  <a:ext cx="1945659" cy="3327869"/>
                </a:xfrm>
                <a:prstGeom prst="rect">
                  <a:avLst/>
                </a:prstGeom>
              </p:spPr>
            </p:pic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90809" y="2686141"/>
                  <a:ext cx="365446" cy="597862"/>
                </a:xfrm>
                <a:prstGeom prst="rect">
                  <a:avLst/>
                </a:prstGeom>
              </p:spPr>
            </p:pic>
            <p:pic>
              <p:nvPicPr>
                <p:cNvPr id="49" name="그림 48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4564" y="2510647"/>
                  <a:ext cx="396869" cy="777429"/>
                </a:xfrm>
                <a:prstGeom prst="rect">
                  <a:avLst/>
                </a:prstGeom>
              </p:spPr>
            </p:pic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7016" y="3862364"/>
                  <a:ext cx="634478" cy="563028"/>
                </a:xfrm>
                <a:prstGeom prst="rect">
                  <a:avLst/>
                </a:prstGeom>
              </p:spPr>
            </p:pic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2533" y="3799168"/>
                  <a:ext cx="451318" cy="644114"/>
                </a:xfrm>
                <a:prstGeom prst="rect">
                  <a:avLst/>
                </a:prstGeom>
              </p:spPr>
            </p:pic>
            <p:pic>
              <p:nvPicPr>
                <p:cNvPr id="52" name="그림 51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43917" y="4782482"/>
                  <a:ext cx="340306" cy="714642"/>
                </a:xfrm>
                <a:prstGeom prst="rect">
                  <a:avLst/>
                </a:prstGeom>
              </p:spPr>
            </p:pic>
          </p:grpSp>
          <p:sp>
            <p:nvSpPr>
              <p:cNvPr id="53" name="모서리가 둥근 직사각형 52"/>
              <p:cNvSpPr/>
              <p:nvPr/>
            </p:nvSpPr>
            <p:spPr>
              <a:xfrm>
                <a:off x="2800153" y="2230464"/>
                <a:ext cx="2298068" cy="3557232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2964810" y="5612298"/>
                <a:ext cx="1968753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 err="1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Lower_shape</a:t>
                </a:r>
                <a:endPara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-5</a:t>
                </a:r>
                <a:r>
                  <a:rPr lang="ko-KR" altLang="en-US" sz="2000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개</a:t>
                </a:r>
                <a:r>
                  <a:rPr lang="en-US" altLang="ko-KR" sz="2000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(2500)</a:t>
                </a: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5844358" y="1987125"/>
            <a:ext cx="3759849" cy="4115167"/>
            <a:chOff x="2876044" y="2012388"/>
            <a:chExt cx="3759849" cy="4115167"/>
          </a:xfrm>
        </p:grpSpPr>
        <p:grpSp>
          <p:nvGrpSpPr>
            <p:cNvPr id="7" name="그룹 6"/>
            <p:cNvGrpSpPr/>
            <p:nvPr/>
          </p:nvGrpSpPr>
          <p:grpSpPr>
            <a:xfrm>
              <a:off x="3127428" y="2481686"/>
              <a:ext cx="2455968" cy="3234283"/>
              <a:chOff x="3294530" y="2481686"/>
              <a:chExt cx="2455968" cy="3234283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9016" y="2481686"/>
                <a:ext cx="2390226" cy="1593485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4530" y="4078657"/>
                <a:ext cx="2455968" cy="1637312"/>
              </a:xfrm>
              <a:prstGeom prst="rect">
                <a:avLst/>
              </a:prstGeom>
            </p:spPr>
          </p:pic>
        </p:grpSp>
        <p:sp>
          <p:nvSpPr>
            <p:cNvPr id="41" name="직사각형 40"/>
            <p:cNvSpPr/>
            <p:nvPr/>
          </p:nvSpPr>
          <p:spPr>
            <a:xfrm>
              <a:off x="3677158" y="2012388"/>
              <a:ext cx="29587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&lt;</a:t>
              </a:r>
              <a:r>
                <a:rPr lang="ko-KR" altLang="en-US" sz="20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상의 모델</a:t>
              </a:r>
              <a:r>
                <a:rPr lang="en-US" altLang="ko-KR" sz="20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&gt;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876044" y="5542780"/>
              <a:ext cx="2958735" cy="58477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Training </a:t>
              </a:r>
              <a:r>
                <a:rPr lang="en-US" altLang="ko-KR" sz="1600" dirty="0" err="1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acc</a:t>
              </a:r>
              <a:r>
                <a:rPr lang="en-US" altLang="ko-KR" sz="16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: 99%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Validation </a:t>
              </a:r>
              <a:r>
                <a:rPr lang="en-US" altLang="ko-KR" sz="1600" dirty="0" err="1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acc</a:t>
              </a:r>
              <a:r>
                <a:rPr lang="en-US" altLang="ko-KR" sz="16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: 78%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920555" y="1969577"/>
            <a:ext cx="3656916" cy="4147705"/>
            <a:chOff x="8650734" y="1984567"/>
            <a:chExt cx="3656916" cy="414770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948" y="2368738"/>
              <a:ext cx="2516711" cy="3320050"/>
            </a:xfrm>
            <a:prstGeom prst="rect">
              <a:avLst/>
            </a:prstGeom>
          </p:spPr>
        </p:pic>
        <p:sp>
          <p:nvSpPr>
            <p:cNvPr id="42" name="직사각형 41"/>
            <p:cNvSpPr/>
            <p:nvPr/>
          </p:nvSpPr>
          <p:spPr>
            <a:xfrm>
              <a:off x="9348915" y="1984567"/>
              <a:ext cx="29587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&lt;</a:t>
              </a:r>
              <a:r>
                <a:rPr lang="ko-KR" altLang="en-US" sz="20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하의 모델</a:t>
              </a:r>
              <a:r>
                <a:rPr lang="en-US" altLang="ko-KR" sz="20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&gt;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8650734" y="5547497"/>
              <a:ext cx="2958735" cy="58477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Training </a:t>
              </a:r>
              <a:r>
                <a:rPr lang="en-US" altLang="ko-KR" sz="1600" dirty="0" err="1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acc</a:t>
              </a:r>
              <a:r>
                <a:rPr lang="en-US" altLang="ko-KR" sz="16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: 99%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Validation </a:t>
              </a:r>
              <a:r>
                <a:rPr lang="en-US" altLang="ko-KR" sz="1600" dirty="0" err="1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acc</a:t>
              </a:r>
              <a:r>
                <a:rPr lang="en-US" altLang="ko-KR" sz="16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: 90%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692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71470" y="8170151"/>
            <a:ext cx="2402235" cy="3734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Pattern label</a:t>
            </a:r>
            <a:r>
              <a:rPr lang="ko-KR" altLang="en-US" dirty="0"/>
              <a:t>들</a:t>
            </a:r>
            <a:endParaRPr lang="en-US" altLang="ko-KR" dirty="0"/>
          </a:p>
          <a:p>
            <a:pPr algn="ctr"/>
            <a:r>
              <a:rPr lang="ko-KR" altLang="en-US" dirty="0"/>
              <a:t>대표 이미지 </a:t>
            </a:r>
            <a:r>
              <a:rPr lang="en-US" altLang="ko-KR" dirty="0"/>
              <a:t>7</a:t>
            </a:r>
            <a:r>
              <a:rPr lang="ko-KR" altLang="en-US" dirty="0"/>
              <a:t>개랑</a:t>
            </a:r>
            <a:endParaRPr lang="en-US" altLang="ko-KR" dirty="0"/>
          </a:p>
          <a:p>
            <a:pPr algn="ctr"/>
            <a:r>
              <a:rPr lang="ko-KR" altLang="en-US" dirty="0"/>
              <a:t>라벨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하나의 패턴당 </a:t>
            </a:r>
            <a:r>
              <a:rPr lang="en-US" altLang="ko-KR" dirty="0"/>
              <a:t>1000</a:t>
            </a:r>
            <a:r>
              <a:rPr lang="ko-KR" altLang="en-US" dirty="0"/>
              <a:t>개의 사진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228360" y="172874"/>
            <a:ext cx="7892944" cy="490694"/>
            <a:chOff x="6163519" y="1033853"/>
            <a:chExt cx="7892944" cy="490694"/>
          </a:xfrm>
        </p:grpSpPr>
        <p:sp>
          <p:nvSpPr>
            <p:cNvPr id="23" name="직사각형 22"/>
            <p:cNvSpPr/>
            <p:nvPr/>
          </p:nvSpPr>
          <p:spPr>
            <a:xfrm>
              <a:off x="6641933" y="1033853"/>
              <a:ext cx="74145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과정 </a:t>
              </a:r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_ </a:t>
              </a:r>
              <a:r>
                <a: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1. shape, pattern, style </a:t>
              </a:r>
              <a:r>
                <a:rPr lang="ko-KR" altLang="en-US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분류 모델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163519" y="1062882"/>
              <a:ext cx="5693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03.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209963" y="973698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로케트" panose="02020600000000000000" pitchFamily="18" charset="-127"/>
                <a:ea typeface="a로케트" panose="02020600000000000000" pitchFamily="18" charset="-127"/>
              </a:rPr>
              <a:t>[</a:t>
            </a:r>
            <a:r>
              <a:rPr lang="ko-KR" altLang="en-US" sz="2800" dirty="0">
                <a:latin typeface="a로케트" panose="02020600000000000000" pitchFamily="18" charset="-127"/>
                <a:ea typeface="a로케트" panose="02020600000000000000" pitchFamily="18" charset="-127"/>
              </a:rPr>
              <a:t>최종 분류 모델</a:t>
            </a:r>
            <a:r>
              <a:rPr lang="en-US" altLang="ko-KR" sz="2800" dirty="0">
                <a:latin typeface="a로케트" panose="02020600000000000000" pitchFamily="18" charset="-127"/>
                <a:ea typeface="a로케트" panose="02020600000000000000" pitchFamily="18" charset="-127"/>
              </a:rPr>
              <a:t>] </a:t>
            </a:r>
            <a:endParaRPr lang="ko-KR" altLang="en-US" sz="2800" dirty="0"/>
          </a:p>
        </p:txBody>
      </p:sp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6DFD48-7616-4F5B-A3DC-72EBAD355103}"/>
              </a:ext>
            </a:extLst>
          </p:cNvPr>
          <p:cNvGrpSpPr/>
          <p:nvPr/>
        </p:nvGrpSpPr>
        <p:grpSpPr>
          <a:xfrm>
            <a:off x="5546922" y="1678515"/>
            <a:ext cx="6295273" cy="4364371"/>
            <a:chOff x="4684770" y="1757403"/>
            <a:chExt cx="6295273" cy="4364371"/>
          </a:xfrm>
        </p:grpSpPr>
        <p:grpSp>
          <p:nvGrpSpPr>
            <p:cNvPr id="52" name="그룹 51"/>
            <p:cNvGrpSpPr/>
            <p:nvPr/>
          </p:nvGrpSpPr>
          <p:grpSpPr>
            <a:xfrm>
              <a:off x="4684770" y="1757403"/>
              <a:ext cx="6295273" cy="4364371"/>
              <a:chOff x="4684770" y="1067860"/>
              <a:chExt cx="6295273" cy="4364371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8619345" y="1264788"/>
                <a:ext cx="2360698" cy="4167443"/>
                <a:chOff x="8724275" y="1009958"/>
                <a:chExt cx="2360698" cy="4167443"/>
              </a:xfrm>
            </p:grpSpPr>
            <p:grpSp>
              <p:nvGrpSpPr>
                <p:cNvPr id="42" name="그룹 41"/>
                <p:cNvGrpSpPr/>
                <p:nvPr/>
              </p:nvGrpSpPr>
              <p:grpSpPr>
                <a:xfrm>
                  <a:off x="9495901" y="1350157"/>
                  <a:ext cx="790685" cy="3698307"/>
                  <a:chOff x="6942625" y="898324"/>
                  <a:chExt cx="790685" cy="3698307"/>
                </a:xfrm>
              </p:grpSpPr>
              <p:pic>
                <p:nvPicPr>
                  <p:cNvPr id="41" name="그림 40" descr="화면 캡처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42625" y="1186205"/>
                    <a:ext cx="790685" cy="3410426"/>
                  </a:xfrm>
                  <a:prstGeom prst="rect">
                    <a:avLst/>
                  </a:prstGeom>
                </p:spPr>
              </p:pic>
              <p:pic>
                <p:nvPicPr>
                  <p:cNvPr id="38" name="Picture 4" descr="https://lh4.googleusercontent.com/ORaCoAKTs6BAgI1vDgkl0CuNqP7i_kcH_nA-zB3N86lMxy99T-HFPyKVc53mgsVvE-wlbnbsIQ0wc2QQiOGgGrqJlYLSbQl8VFf5CgVtIeXc8jdRxu8Vryb1q2OZ364H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23279" y="898324"/>
                    <a:ext cx="547567" cy="103944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" name="Picture 3" descr="https://lh4.googleusercontent.com/suA3-bytNVNopkwbcUCBlyyfVRUN6LzmNnjA8cB_E0nq8f5vUxuVXkfEswiDon05r5FzBgJIw3VzGYUtIWc-q5eHo9GxBMq12jaoQuRv8CrNET1QzLRdGZ5xUS1agzGQ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608" r="12381"/>
                  <a:stretch/>
                </p:blipFill>
                <p:spPr bwMode="auto">
                  <a:xfrm>
                    <a:off x="7098007" y="2258687"/>
                    <a:ext cx="479919" cy="91110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" name="Picture 2" descr="https://lh5.googleusercontent.com/uBYpA57Z_mhEE2ribe2tt5cLJ9DWpYU_MnQCAPJZ9YepOXJ2IHm03E9_GvPwVhZK0GI7jXY1osX1rzaKDL4umJWFFhMXZT5ekOy6UHTRfluZ1q_jxEAv7yuZRGisSp0x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405" r="20116"/>
                  <a:stretch/>
                </p:blipFill>
                <p:spPr bwMode="auto">
                  <a:xfrm>
                    <a:off x="7123279" y="3392325"/>
                    <a:ext cx="460457" cy="88421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44" name="모서리가 둥근 직사각형 43"/>
                <p:cNvSpPr/>
                <p:nvPr/>
              </p:nvSpPr>
              <p:spPr>
                <a:xfrm>
                  <a:off x="8724275" y="1009958"/>
                  <a:ext cx="2360698" cy="4167443"/>
                </a:xfrm>
                <a:prstGeom prst="round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7" name="그림 46" descr="화면 캡처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7598" y="1837462"/>
                <a:ext cx="3153215" cy="3467584"/>
              </a:xfrm>
              <a:prstGeom prst="rect">
                <a:avLst/>
              </a:prstGeom>
            </p:spPr>
          </p:pic>
          <p:sp>
            <p:nvSpPr>
              <p:cNvPr id="49" name="모서리가 둥근 직사각형 48"/>
              <p:cNvSpPr/>
              <p:nvPr/>
            </p:nvSpPr>
            <p:spPr>
              <a:xfrm>
                <a:off x="4684770" y="1642332"/>
                <a:ext cx="3375090" cy="3699422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4917031" y="1067860"/>
                <a:ext cx="276286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패턴 분류 모델</a:t>
                </a:r>
                <a:endParaRPr lang="en-US" altLang="ko-KR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  <a:p>
                <a:pPr algn="ctr"/>
                <a:r>
                  <a:rPr lang="en-US" altLang="ko-KR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- 85%</a:t>
                </a:r>
              </a:p>
            </p:txBody>
          </p:sp>
        </p:grp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086" y="3724714"/>
              <a:ext cx="781502" cy="781502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0" t="24427" r="18418" b="11049"/>
            <a:stretch/>
          </p:blipFill>
          <p:spPr>
            <a:xfrm>
              <a:off x="5096481" y="2566706"/>
              <a:ext cx="427223" cy="729838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44" t="27574" r="16009" b="16819"/>
            <a:stretch/>
          </p:blipFill>
          <p:spPr>
            <a:xfrm>
              <a:off x="7313143" y="3718103"/>
              <a:ext cx="507089" cy="639898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20" t="27049" r="22241" b="11049"/>
            <a:stretch/>
          </p:blipFill>
          <p:spPr>
            <a:xfrm>
              <a:off x="5007889" y="4900364"/>
              <a:ext cx="475262" cy="59660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1" t="32820" r="24645" b="-4164"/>
            <a:stretch/>
          </p:blipFill>
          <p:spPr>
            <a:xfrm>
              <a:off x="6140296" y="2593684"/>
              <a:ext cx="567817" cy="780031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72" r="26539" b="23278"/>
            <a:stretch/>
          </p:blipFill>
          <p:spPr>
            <a:xfrm>
              <a:off x="6102558" y="3711975"/>
              <a:ext cx="729681" cy="718645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82" t="21278" r="23103" b="5803"/>
            <a:stretch/>
          </p:blipFill>
          <p:spPr>
            <a:xfrm>
              <a:off x="7277136" y="2600808"/>
              <a:ext cx="506003" cy="695736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DDA570-629D-48AF-A6FB-5F386FE3D432}"/>
              </a:ext>
            </a:extLst>
          </p:cNvPr>
          <p:cNvGrpSpPr/>
          <p:nvPr/>
        </p:nvGrpSpPr>
        <p:grpSpPr>
          <a:xfrm>
            <a:off x="349192" y="2975293"/>
            <a:ext cx="2298068" cy="2867700"/>
            <a:chOff x="349192" y="1678132"/>
            <a:chExt cx="2298068" cy="2867700"/>
          </a:xfrm>
        </p:grpSpPr>
        <p:pic>
          <p:nvPicPr>
            <p:cNvPr id="78" name="그림 77" descr="화면 캡처">
              <a:extLst>
                <a:ext uri="{FF2B5EF4-FFF2-40B4-BE49-F238E27FC236}">
                  <a16:creationId xmlns:a16="http://schemas.microsoft.com/office/drawing/2014/main" id="{AB5D4703-C146-4245-AB26-DF05B6B59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346" y="2350978"/>
              <a:ext cx="1984017" cy="2046017"/>
            </a:xfrm>
            <a:prstGeom prst="rect">
              <a:avLst/>
            </a:prstGeom>
          </p:spPr>
        </p:pic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90D64152-6FA2-4EBA-BF18-2034B7C5A020}"/>
                </a:ext>
              </a:extLst>
            </p:cNvPr>
            <p:cNvGrpSpPr/>
            <p:nvPr/>
          </p:nvGrpSpPr>
          <p:grpSpPr>
            <a:xfrm>
              <a:off x="349192" y="1678132"/>
              <a:ext cx="2298068" cy="2867700"/>
              <a:chOff x="397559" y="1899172"/>
              <a:chExt cx="2298068" cy="2867700"/>
            </a:xfrm>
          </p:grpSpPr>
          <p:sp>
            <p:nvSpPr>
              <p:cNvPr id="90" name="모서리가 둥근 직사각형 36">
                <a:extLst>
                  <a:ext uri="{FF2B5EF4-FFF2-40B4-BE49-F238E27FC236}">
                    <a16:creationId xmlns:a16="http://schemas.microsoft.com/office/drawing/2014/main" id="{07311895-BAA9-4E64-847E-8BA67A9098B5}"/>
                  </a:ext>
                </a:extLst>
              </p:cNvPr>
              <p:cNvSpPr/>
              <p:nvPr/>
            </p:nvSpPr>
            <p:spPr>
              <a:xfrm>
                <a:off x="397559" y="2383716"/>
                <a:ext cx="2298068" cy="2383156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CBCE457-3386-4F2D-8141-3B396F48FB59}"/>
                  </a:ext>
                </a:extLst>
              </p:cNvPr>
              <p:cNvSpPr/>
              <p:nvPr/>
            </p:nvSpPr>
            <p:spPr>
              <a:xfrm>
                <a:off x="527421" y="1899172"/>
                <a:ext cx="1968753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상의 분류 모델</a:t>
                </a:r>
                <a:endParaRPr lang="en-US" altLang="ko-KR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  <a:p>
                <a:pPr algn="ctr"/>
                <a:r>
                  <a:rPr lang="en-US" altLang="ko-KR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-78%</a:t>
                </a:r>
              </a:p>
            </p:txBody>
          </p:sp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9C6BA5EB-460E-4104-BF6B-BCDB5E45E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753" y="2640673"/>
                <a:ext cx="628243" cy="691429"/>
              </a:xfrm>
              <a:prstGeom prst="rect">
                <a:avLst/>
              </a:prstGeom>
            </p:spPr>
          </p:pic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405B7AF0-0FA8-40B2-BE99-727ECDF7EE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1428" y="2657187"/>
                <a:ext cx="500319" cy="600670"/>
              </a:xfrm>
              <a:prstGeom prst="rect">
                <a:avLst/>
              </a:prstGeom>
            </p:spPr>
          </p:pic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F13B9E71-C670-4AA1-A900-7C96A33F43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154" y="3627632"/>
                <a:ext cx="574842" cy="654280"/>
              </a:xfrm>
              <a:prstGeom prst="rect">
                <a:avLst/>
              </a:prstGeom>
            </p:spPr>
          </p:pic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8341AA35-C337-481B-8DCA-178D78B8C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8965" y="3681695"/>
                <a:ext cx="422790" cy="582830"/>
              </a:xfrm>
              <a:prstGeom prst="rect">
                <a:avLst/>
              </a:prstGeom>
            </p:spPr>
          </p:pic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952A694-7EF7-44E3-86E5-AB1A4F8C24EA}"/>
              </a:ext>
            </a:extLst>
          </p:cNvPr>
          <p:cNvGrpSpPr/>
          <p:nvPr/>
        </p:nvGrpSpPr>
        <p:grpSpPr>
          <a:xfrm>
            <a:off x="2894414" y="1807048"/>
            <a:ext cx="2298068" cy="4073570"/>
            <a:chOff x="2800153" y="1714126"/>
            <a:chExt cx="2298068" cy="407357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BA6F7F9-5008-4B33-8FF4-41AFE658C883}"/>
                </a:ext>
              </a:extLst>
            </p:cNvPr>
            <p:cNvGrpSpPr/>
            <p:nvPr/>
          </p:nvGrpSpPr>
          <p:grpSpPr>
            <a:xfrm>
              <a:off x="3069941" y="2367621"/>
              <a:ext cx="1945659" cy="3345269"/>
              <a:chOff x="2772082" y="2546087"/>
              <a:chExt cx="1945659" cy="3345269"/>
            </a:xfrm>
          </p:grpSpPr>
          <p:pic>
            <p:nvPicPr>
              <p:cNvPr id="84" name="그림 83" descr="화면 캡처">
                <a:extLst>
                  <a:ext uri="{FF2B5EF4-FFF2-40B4-BE49-F238E27FC236}">
                    <a16:creationId xmlns:a16="http://schemas.microsoft.com/office/drawing/2014/main" id="{C266089E-BFB7-4FAF-A626-83B03DB8E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2082" y="2563487"/>
                <a:ext cx="1945659" cy="3327869"/>
              </a:xfrm>
              <a:prstGeom prst="rect">
                <a:avLst/>
              </a:prstGeom>
            </p:spPr>
          </p:pic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E6952364-8797-428C-B1D7-373045ABC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90809" y="2686141"/>
                <a:ext cx="365446" cy="597862"/>
              </a:xfrm>
              <a:prstGeom prst="rect">
                <a:avLst/>
              </a:prstGeom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8850C55A-9AA9-4D11-9629-7CB924754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4564" y="2546087"/>
                <a:ext cx="396869" cy="777429"/>
              </a:xfrm>
              <a:prstGeom prst="rect">
                <a:avLst/>
              </a:prstGeom>
            </p:spPr>
          </p:pic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959536C0-3390-4E4E-B333-E4A84E95C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7016" y="3862364"/>
                <a:ext cx="634478" cy="563028"/>
              </a:xfrm>
              <a:prstGeom prst="rect">
                <a:avLst/>
              </a:prstGeom>
            </p:spPr>
          </p:pic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A0603FE1-8CF4-4110-AB8F-544628A27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2533" y="3799168"/>
                <a:ext cx="451318" cy="644114"/>
              </a:xfrm>
              <a:prstGeom prst="rect">
                <a:avLst/>
              </a:prstGeom>
            </p:spPr>
          </p:pic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773066D3-4489-4AF1-B75E-3BEBA711B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3917" y="4782482"/>
                <a:ext cx="340306" cy="714642"/>
              </a:xfrm>
              <a:prstGeom prst="rect">
                <a:avLst/>
              </a:prstGeom>
            </p:spPr>
          </p:pic>
        </p:grpSp>
        <p:sp>
          <p:nvSpPr>
            <p:cNvPr id="82" name="모서리가 둥근 직사각형 52">
              <a:extLst>
                <a:ext uri="{FF2B5EF4-FFF2-40B4-BE49-F238E27FC236}">
                  <a16:creationId xmlns:a16="http://schemas.microsoft.com/office/drawing/2014/main" id="{5B1A8CB3-5559-4CAA-B4C9-A06391DB2D43}"/>
                </a:ext>
              </a:extLst>
            </p:cNvPr>
            <p:cNvSpPr/>
            <p:nvPr/>
          </p:nvSpPr>
          <p:spPr>
            <a:xfrm>
              <a:off x="2800153" y="2230464"/>
              <a:ext cx="2298068" cy="3557232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39CFD34-80D7-41D1-9BAC-07F3DA02DA79}"/>
                </a:ext>
              </a:extLst>
            </p:cNvPr>
            <p:cNvSpPr/>
            <p:nvPr/>
          </p:nvSpPr>
          <p:spPr>
            <a:xfrm>
              <a:off x="2957439" y="1714126"/>
              <a:ext cx="1968753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하의 분류 모델</a:t>
              </a:r>
              <a:endParaRPr lang="en-US" altLang="ko-KR" dirty="0">
                <a:solidFill>
                  <a:srgbClr val="0070C0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- 90%</a:t>
              </a:r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11035E6-463E-4DCF-ACE7-8538CD44B856}"/>
              </a:ext>
            </a:extLst>
          </p:cNvPr>
          <p:cNvSpPr/>
          <p:nvPr/>
        </p:nvSpPr>
        <p:spPr>
          <a:xfrm>
            <a:off x="9156903" y="1419913"/>
            <a:ext cx="276286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스타일 분류 모델</a:t>
            </a:r>
            <a:endParaRPr lang="en-US" altLang="ko-KR" dirty="0">
              <a:solidFill>
                <a:srgbClr val="0070C0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dirty="0">
                <a:solidFill>
                  <a:srgbClr val="0070C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63%</a:t>
            </a:r>
          </a:p>
        </p:txBody>
      </p:sp>
    </p:spTree>
    <p:extLst>
      <p:ext uri="{BB962C8B-B14F-4D97-AF65-F5344CB8AC3E}">
        <p14:creationId xmlns:p14="http://schemas.microsoft.com/office/powerpoint/2010/main" val="455245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3BAD63D-A684-46E6-AC0A-75C40B2FA6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EC900-0229-417B-89D3-65131A23EEB0}"/>
              </a:ext>
            </a:extLst>
          </p:cNvPr>
          <p:cNvSpPr/>
          <p:nvPr/>
        </p:nvSpPr>
        <p:spPr>
          <a:xfrm>
            <a:off x="2994835" y="2427636"/>
            <a:ext cx="6202339" cy="989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3.2. </a:t>
            </a:r>
            <a:r>
              <a:rPr lang="ko-KR" altLang="en-US" sz="4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코디 </a:t>
            </a:r>
            <a:r>
              <a:rPr lang="ko-KR" altLang="en-US" sz="4400" dirty="0">
                <a:solidFill>
                  <a:srgbClr val="FFFF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추천 매트릭스</a:t>
            </a:r>
            <a:endParaRPr lang="en-US" altLang="ko-KR" sz="4400" dirty="0">
              <a:solidFill>
                <a:srgbClr val="FFFF00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744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41083" y="1608321"/>
            <a:ext cx="90077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1. </a:t>
            </a:r>
            <a:r>
              <a:rPr lang="ko-KR" altLang="en-US" dirty="0">
                <a:solidFill>
                  <a:srgbClr val="FF00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최신 </a:t>
            </a:r>
            <a:r>
              <a:rPr lang="ko-KR" altLang="en-US" dirty="0" err="1">
                <a:solidFill>
                  <a:srgbClr val="FF00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트렌드와</a:t>
            </a:r>
            <a:r>
              <a:rPr lang="ko-KR" altLang="en-US" dirty="0">
                <a:solidFill>
                  <a:srgbClr val="FF00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전문가의 코디 반영을 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위해</a:t>
            </a:r>
            <a:endParaRPr lang="en-US" altLang="ko-KR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    2030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의 인기 쇼핑몰인 </a:t>
            </a:r>
            <a:r>
              <a:rPr lang="ko-KR" altLang="en-US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무신사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, </a:t>
            </a:r>
            <a:r>
              <a:rPr lang="ko-KR" altLang="en-US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우신사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, </a:t>
            </a:r>
            <a:r>
              <a:rPr lang="ko-KR" altLang="en-US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코디북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, </a:t>
            </a:r>
            <a:r>
              <a:rPr lang="en-US" altLang="ko-KR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hisfit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ko-KR" altLang="en-US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인스타그램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ko-KR" altLang="en-US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크롤링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 (2024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장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)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28360" y="172874"/>
            <a:ext cx="6132526" cy="490694"/>
            <a:chOff x="6163519" y="1033853"/>
            <a:chExt cx="6132526" cy="490694"/>
          </a:xfrm>
        </p:grpSpPr>
        <p:sp>
          <p:nvSpPr>
            <p:cNvPr id="16" name="직사각형 15"/>
            <p:cNvSpPr/>
            <p:nvPr/>
          </p:nvSpPr>
          <p:spPr>
            <a:xfrm>
              <a:off x="6641933" y="1033853"/>
              <a:ext cx="5654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과정 </a:t>
              </a:r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_ </a:t>
              </a:r>
              <a:r>
                <a: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2. </a:t>
              </a:r>
              <a:r>
                <a:rPr lang="ko-KR" altLang="en-US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코디 추천 매트릭스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163519" y="1062882"/>
              <a:ext cx="5693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03.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92474" y="905634"/>
            <a:ext cx="4009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[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매트릭스 구축 기반 데이터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]</a:t>
            </a:r>
            <a:endParaRPr lang="ko-KR" altLang="en-US" sz="24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951360" y="2627490"/>
            <a:ext cx="8294582" cy="1913133"/>
            <a:chOff x="888022" y="2739377"/>
            <a:chExt cx="10344631" cy="264576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588" y="2762623"/>
              <a:ext cx="2622518" cy="262251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6153" y="2805543"/>
              <a:ext cx="2443397" cy="244339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022" y="2820948"/>
              <a:ext cx="2447223" cy="244722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049" y="2739377"/>
              <a:ext cx="2896604" cy="2645764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895144" y="5081875"/>
            <a:ext cx="67714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2. 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모든 패턴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_</a:t>
            </a:r>
            <a:r>
              <a:rPr lang="ko-KR" altLang="en-US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쉐입별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ko-KR" altLang="en-US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입력값에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 대해 추천이 가능하도록 하기 위해</a:t>
            </a:r>
            <a:endParaRPr lang="en-US" altLang="ko-KR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    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각 패턴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_</a:t>
            </a:r>
            <a:r>
              <a:rPr lang="ko-KR" altLang="en-US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쉐입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 당 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10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개의 이미지 확보 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(10X70 = 700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장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9897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458091" y="7023089"/>
            <a:ext cx="798167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코디 추천 매트릭스란</a:t>
            </a:r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위의 예시처럼</a:t>
            </a:r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그래픽 </a:t>
            </a:r>
            <a:r>
              <a:rPr lang="ko-KR" altLang="en-US" sz="2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반팔티에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 대한 상의를 입력하면</a:t>
            </a:r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그 옷과 가장 많이 매칭한 하의인 체크 </a:t>
            </a:r>
            <a:r>
              <a:rPr lang="en-US" altLang="ko-KR" sz="2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a-line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스커트를</a:t>
            </a:r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뽑을 수 있도록 상의와 하의를 매트릭스로 구축해 놓은 것 </a:t>
            </a:r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28360" y="172874"/>
            <a:ext cx="6132526" cy="490694"/>
            <a:chOff x="6163519" y="1033853"/>
            <a:chExt cx="6132526" cy="490694"/>
          </a:xfrm>
        </p:grpSpPr>
        <p:sp>
          <p:nvSpPr>
            <p:cNvPr id="16" name="직사각형 15"/>
            <p:cNvSpPr/>
            <p:nvPr/>
          </p:nvSpPr>
          <p:spPr>
            <a:xfrm>
              <a:off x="6641933" y="1033853"/>
              <a:ext cx="5654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과정 </a:t>
              </a:r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_ </a:t>
              </a:r>
              <a:r>
                <a: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2. </a:t>
              </a:r>
              <a:r>
                <a:rPr lang="ko-KR" altLang="en-US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코디 추천 매트릭스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163519" y="1062882"/>
              <a:ext cx="5693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03.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92474" y="905634"/>
            <a:ext cx="2828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[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코디 추천 매트릭스 예시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]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72099" y="1565253"/>
            <a:ext cx="11838474" cy="4529240"/>
            <a:chOff x="172099" y="1274967"/>
            <a:chExt cx="11838474" cy="452924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081666" y="1274967"/>
              <a:ext cx="2353455" cy="4529240"/>
            </a:xfrm>
            <a:prstGeom prst="roundRect">
              <a:avLst/>
            </a:prstGeom>
            <a:solidFill>
              <a:srgbClr val="0070C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171467" y="1713940"/>
              <a:ext cx="10716118" cy="4090267"/>
              <a:chOff x="706774" y="1713940"/>
              <a:chExt cx="10716118" cy="4090267"/>
            </a:xfrm>
          </p:grpSpPr>
          <p:cxnSp>
            <p:nvCxnSpPr>
              <p:cNvPr id="4" name="직선 연결선 3"/>
              <p:cNvCxnSpPr/>
              <p:nvPr/>
            </p:nvCxnSpPr>
            <p:spPr>
              <a:xfrm flipV="1">
                <a:off x="816039" y="2260600"/>
                <a:ext cx="10606853" cy="254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 flipH="1">
                <a:off x="1435100" y="1713940"/>
                <a:ext cx="28640" cy="4090267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>
                <a:off x="797747" y="1713940"/>
                <a:ext cx="637353" cy="5720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/>
              <p:cNvSpPr/>
              <p:nvPr/>
            </p:nvSpPr>
            <p:spPr>
              <a:xfrm>
                <a:off x="706774" y="2006407"/>
                <a:ext cx="48923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상의</a:t>
                </a:r>
                <a:endParaRPr lang="en-US" altLang="ko-KR" dirty="0"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1036837" y="1742639"/>
                <a:ext cx="4908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하의</a:t>
                </a:r>
                <a:endParaRPr lang="en-US" altLang="ko-KR" dirty="0"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  <p:sp>
          <p:nvSpPr>
            <p:cNvPr id="34" name="모서리가 둥근 직사각형 33"/>
            <p:cNvSpPr/>
            <p:nvPr/>
          </p:nvSpPr>
          <p:spPr>
            <a:xfrm rot="16200000">
              <a:off x="5426181" y="-1702872"/>
              <a:ext cx="1404078" cy="11518730"/>
            </a:xfrm>
            <a:prstGeom prst="roundRect">
              <a:avLst/>
            </a:prstGeom>
            <a:solidFill>
              <a:srgbClr val="0070C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72099" y="3633324"/>
              <a:ext cx="1968754" cy="857816"/>
              <a:chOff x="187089" y="3633324"/>
              <a:chExt cx="1968754" cy="857816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187090" y="3783254"/>
                <a:ext cx="196875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  <a:p>
                <a:pPr algn="ctr"/>
                <a:r>
                  <a:rPr lang="ko-KR" altLang="en-US" sz="2000" dirty="0" err="1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반팔티</a:t>
                </a:r>
                <a:endPara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187089" y="3633324"/>
                <a:ext cx="19687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그래픽</a:t>
                </a:r>
                <a:endPara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1899793" y="3822803"/>
              <a:ext cx="10110780" cy="415101"/>
              <a:chOff x="1899793" y="3822803"/>
              <a:chExt cx="10110780" cy="415101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1899793" y="3837794"/>
                <a:ext cx="19687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2</a:t>
                </a: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3183428" y="3822804"/>
                <a:ext cx="19687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0</a:t>
                </a: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5306503" y="3822804"/>
                <a:ext cx="19687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FF0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36</a:t>
                </a: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7309660" y="3822804"/>
                <a:ext cx="19687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17</a:t>
                </a: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10041820" y="3837794"/>
                <a:ext cx="19687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20</a:t>
                </a: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8638265" y="3822803"/>
                <a:ext cx="19687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8</a:t>
                </a: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5258326" y="1358657"/>
              <a:ext cx="1983744" cy="789880"/>
              <a:chOff x="187089" y="3663304"/>
              <a:chExt cx="1983744" cy="789880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202080" y="4053074"/>
                <a:ext cx="19687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A-line </a:t>
                </a:r>
                <a:r>
                  <a:rPr lang="ko-KR" altLang="en-US" sz="2000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스커트</a:t>
                </a:r>
                <a:endPara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87089" y="3663304"/>
                <a:ext cx="19687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0070C0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체크</a:t>
                </a:r>
                <a:endPara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</p:grpSp>
      <p:sp>
        <p:nvSpPr>
          <p:cNvPr id="48" name="직사각형 47"/>
          <p:cNvSpPr/>
          <p:nvPr/>
        </p:nvSpPr>
        <p:spPr>
          <a:xfrm>
            <a:off x="3014797" y="928069"/>
            <a:ext cx="10328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각 상의와 하의의 </a:t>
            </a:r>
            <a:r>
              <a:rPr lang="en-US" altLang="ko-KR" sz="1600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pattern_shape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매칭 빈도를 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 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별로 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매트릭스로 구축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입력된 상의의 </a:t>
            </a:r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pattern_shape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가장 잘 어울리는 하의의 </a:t>
            </a:r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pattern_shape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뽑아 낼 수 있도록 한다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983621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28360" y="172874"/>
            <a:ext cx="2570653" cy="490694"/>
            <a:chOff x="6163519" y="1033853"/>
            <a:chExt cx="2570653" cy="490694"/>
          </a:xfrm>
        </p:grpSpPr>
        <p:sp>
          <p:nvSpPr>
            <p:cNvPr id="31" name="직사각형 30"/>
            <p:cNvSpPr/>
            <p:nvPr/>
          </p:nvSpPr>
          <p:spPr>
            <a:xfrm>
              <a:off x="6641933" y="1033853"/>
              <a:ext cx="20922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배경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163519" y="1062882"/>
              <a:ext cx="5229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01.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06774" y="2014651"/>
            <a:ext cx="4834291" cy="2294460"/>
            <a:chOff x="924482" y="3810432"/>
            <a:chExt cx="5471171" cy="2446907"/>
          </a:xfrm>
        </p:grpSpPr>
        <p:pic>
          <p:nvPicPr>
            <p:cNvPr id="3076" name="Picture 4" descr="https://lh3.googleusercontent.com/R2RB3jXNQCoD6hjPHrJI2Ddu5_BHncFgF--c89DN05S1l-cp5ws3sIX2kf8zzzJaZib6270Lzgo1R2gb3U5SX4Ge1NMWubHIAV-bA9Pc1JbKIR0f2zHgYhtp_s2oIAoY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3" b="50221"/>
            <a:stretch/>
          </p:blipFill>
          <p:spPr bwMode="auto">
            <a:xfrm>
              <a:off x="2661853" y="3967085"/>
              <a:ext cx="3733800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오늘 뭐 입지? 패션-보다-나&gt; 출간 소식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7" t="6283" r="2172" b="4188"/>
            <a:stretch/>
          </p:blipFill>
          <p:spPr bwMode="auto">
            <a:xfrm>
              <a:off x="924482" y="3810432"/>
              <a:ext cx="1874531" cy="2446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직사각형 14"/>
          <p:cNvSpPr/>
          <p:nvPr/>
        </p:nvSpPr>
        <p:spPr>
          <a:xfrm>
            <a:off x="5942804" y="7276429"/>
            <a:ext cx="49776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패션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_ 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스타일에 관심을 갖는 사람들</a:t>
            </a:r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패션 조합에 대한 </a:t>
            </a:r>
            <a:r>
              <a:rPr lang="ko-KR" altLang="en-US" sz="2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니즈가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 있다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228263" y="4975759"/>
            <a:ext cx="65027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패션과 스타일에 대한 관심 증가로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패션 </a:t>
            </a:r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큐레이팅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등 </a:t>
            </a:r>
            <a:r>
              <a:rPr lang="en-US" altLang="ko-KR" sz="1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스타일 </a:t>
            </a:r>
            <a:r>
              <a:rPr lang="ko-KR" altLang="en-US" sz="1400" b="1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테크</a:t>
            </a:r>
            <a:r>
              <a:rPr lang="en-US" altLang="ko-KR" sz="1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부상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42502C8-B7AD-4C93-86B0-2EEEC5EB51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1775701"/>
            <a:ext cx="2398526" cy="2116346"/>
          </a:xfrm>
          <a:prstGeom prst="rect">
            <a:avLst/>
          </a:prstGeom>
        </p:spPr>
      </p:pic>
      <p:pic>
        <p:nvPicPr>
          <p:cNvPr id="19" name="그림 18" descr="하얀색이(가) 표시된 사진&#10;&#10;자동 생성된 설명">
            <a:extLst>
              <a:ext uri="{FF2B5EF4-FFF2-40B4-BE49-F238E27FC236}">
                <a16:creationId xmlns:a16="http://schemas.microsoft.com/office/drawing/2014/main" id="{D8E3717E-0937-4B60-8596-E09A3BBE61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" t="1249" r="2059" b="1875"/>
          <a:stretch/>
        </p:blipFill>
        <p:spPr>
          <a:xfrm>
            <a:off x="8890572" y="2213111"/>
            <a:ext cx="2497098" cy="2250821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5719397" y="4975759"/>
            <a:ext cx="65027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롯데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닷컴의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스타일 추천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스티치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픽스의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스타일리스트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679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449" y="8113304"/>
            <a:ext cx="3816287" cy="378355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92474" y="905634"/>
            <a:ext cx="2896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[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추천 매트릭스 구축 과정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] 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13053" y="1441978"/>
            <a:ext cx="10328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카카오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Vision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상품검출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: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사진을 입력하면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Shirts, t-shirts,  pants, skirt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좌표를 뽑아주는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</a:p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-&gt;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상의와 하의를 분리하는데 사용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28360" y="172874"/>
            <a:ext cx="6132526" cy="490694"/>
            <a:chOff x="6163519" y="1033853"/>
            <a:chExt cx="6132526" cy="490694"/>
          </a:xfrm>
        </p:grpSpPr>
        <p:sp>
          <p:nvSpPr>
            <p:cNvPr id="20" name="직사각형 19"/>
            <p:cNvSpPr/>
            <p:nvPr/>
          </p:nvSpPr>
          <p:spPr>
            <a:xfrm>
              <a:off x="6641933" y="1033853"/>
              <a:ext cx="5654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과정 </a:t>
              </a:r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_ </a:t>
              </a:r>
              <a:r>
                <a: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2. </a:t>
              </a:r>
              <a:r>
                <a:rPr lang="ko-KR" altLang="en-US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코디 추천 매트릭스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163519" y="1062882"/>
              <a:ext cx="5693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03.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385414" y="1982240"/>
            <a:ext cx="3955144" cy="4062393"/>
            <a:chOff x="7656300" y="2302126"/>
            <a:chExt cx="2561757" cy="3533042"/>
          </a:xfrm>
        </p:grpSpPr>
        <p:sp>
          <p:nvSpPr>
            <p:cNvPr id="33" name="직사각형 32"/>
            <p:cNvSpPr/>
            <p:nvPr/>
          </p:nvSpPr>
          <p:spPr>
            <a:xfrm>
              <a:off x="7656300" y="2302126"/>
              <a:ext cx="2561757" cy="35330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024"/>
            <a:stretch/>
          </p:blipFill>
          <p:spPr>
            <a:xfrm>
              <a:off x="7755278" y="2404544"/>
              <a:ext cx="2390207" cy="3326623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567113" y="2041269"/>
            <a:ext cx="6299149" cy="4081253"/>
            <a:chOff x="552599" y="2084811"/>
            <a:chExt cx="6299149" cy="4081253"/>
          </a:xfrm>
        </p:grpSpPr>
        <p:grpSp>
          <p:nvGrpSpPr>
            <p:cNvPr id="23" name="그룹 22"/>
            <p:cNvGrpSpPr/>
            <p:nvPr/>
          </p:nvGrpSpPr>
          <p:grpSpPr>
            <a:xfrm>
              <a:off x="5560939" y="2220974"/>
              <a:ext cx="1290809" cy="3798013"/>
              <a:chOff x="5560939" y="2220974"/>
              <a:chExt cx="1290809" cy="379801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4280" y="2220974"/>
                <a:ext cx="1287468" cy="1741502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0939" y="4034699"/>
                <a:ext cx="1249889" cy="1984288"/>
              </a:xfrm>
              <a:prstGeom prst="rect">
                <a:avLst/>
              </a:prstGeom>
            </p:spPr>
          </p:pic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99" y="2084811"/>
              <a:ext cx="4280171" cy="4081253"/>
            </a:xfrm>
            <a:prstGeom prst="rect">
              <a:avLst/>
            </a:prstGeom>
          </p:spPr>
        </p:pic>
        <p:cxnSp>
          <p:nvCxnSpPr>
            <p:cNvPr id="34" name="직선 화살표 연결선 33"/>
            <p:cNvCxnSpPr/>
            <p:nvPr/>
          </p:nvCxnSpPr>
          <p:spPr>
            <a:xfrm flipV="1">
              <a:off x="4785964" y="3551362"/>
              <a:ext cx="656893" cy="45459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4772425" y="4013369"/>
              <a:ext cx="670432" cy="29427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92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13053" y="6978611"/>
            <a:ext cx="41478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Style 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모델 사용해서 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style 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뽑고 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-&gt; 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상하의 </a:t>
            </a:r>
            <a:r>
              <a:rPr lang="en-US" altLang="ko-KR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kakao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api</a:t>
            </a:r>
            <a:r>
              <a:rPr lang="ko-KR" altLang="en-US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로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 나누기 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-&gt; pattern, shape 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모델 이용해서 상하의 각 패턴 </a:t>
            </a:r>
            <a:r>
              <a:rPr lang="ko-KR" altLang="en-US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쉐입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 뽑고 저장</a:t>
            </a:r>
            <a:endParaRPr lang="en-US" altLang="ko-KR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endParaRPr lang="en-US" altLang="ko-KR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endParaRPr lang="en-US" altLang="ko-KR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dirty="0" err="1">
                <a:latin typeface="a로케트" panose="02020600000000000000" pitchFamily="18" charset="-127"/>
                <a:ea typeface="a로케트" panose="02020600000000000000" pitchFamily="18" charset="-127"/>
                <a:sym typeface="Wingdings" panose="05000000000000000000" pitchFamily="2" charset="2"/>
              </a:rPr>
              <a:t>Kakao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  <a:sym typeface="Wingdings" panose="05000000000000000000" pitchFamily="2" charset="2"/>
              </a:rPr>
              <a:t>가 구분해낸 데이터 총 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  <a:sym typeface="Wingdings" panose="05000000000000000000" pitchFamily="2" charset="2"/>
              </a:rPr>
              <a:t>00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  <a:sym typeface="Wingdings" panose="05000000000000000000" pitchFamily="2" charset="2"/>
              </a:rPr>
              <a:t>개</a:t>
            </a:r>
            <a:endParaRPr lang="en-US" altLang="ko-KR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6650" y="926898"/>
            <a:ext cx="3804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[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추천 매트릭스 구축 과정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] </a:t>
            </a:r>
            <a:endParaRPr lang="ko-KR" altLang="en-US" sz="24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228360" y="172874"/>
            <a:ext cx="6132526" cy="490694"/>
            <a:chOff x="6163519" y="1033853"/>
            <a:chExt cx="6132526" cy="490694"/>
          </a:xfrm>
        </p:grpSpPr>
        <p:sp>
          <p:nvSpPr>
            <p:cNvPr id="18" name="직사각형 17"/>
            <p:cNvSpPr/>
            <p:nvPr/>
          </p:nvSpPr>
          <p:spPr>
            <a:xfrm>
              <a:off x="6641933" y="1033853"/>
              <a:ext cx="5654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과정 </a:t>
              </a:r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_ </a:t>
              </a:r>
              <a:r>
                <a: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2. </a:t>
              </a:r>
              <a:r>
                <a:rPr lang="ko-KR" altLang="en-US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코디 추천 매트릭스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163519" y="1062882"/>
              <a:ext cx="5693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03.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06401" y="1700592"/>
            <a:ext cx="11611087" cy="4270780"/>
            <a:chOff x="406401" y="1700592"/>
            <a:chExt cx="11611087" cy="427078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8" t="-1" r="29859" b="-992"/>
            <a:stretch/>
          </p:blipFill>
          <p:spPr>
            <a:xfrm>
              <a:off x="8957247" y="2263335"/>
              <a:ext cx="2938582" cy="2815260"/>
            </a:xfrm>
            <a:prstGeom prst="rect">
              <a:avLst/>
            </a:prstGeom>
          </p:spPr>
        </p:pic>
        <p:grpSp>
          <p:nvGrpSpPr>
            <p:cNvPr id="48" name="그룹 47"/>
            <p:cNvGrpSpPr/>
            <p:nvPr/>
          </p:nvGrpSpPr>
          <p:grpSpPr>
            <a:xfrm>
              <a:off x="406401" y="1700592"/>
              <a:ext cx="8171544" cy="4270780"/>
              <a:chOff x="914400" y="1831220"/>
              <a:chExt cx="8171544" cy="427078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914400" y="2511067"/>
                <a:ext cx="1103086" cy="2502132"/>
                <a:chOff x="1151605" y="1622390"/>
                <a:chExt cx="1263373" cy="2810237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399" r="22104"/>
                <a:stretch/>
              </p:blipFill>
              <p:spPr>
                <a:xfrm>
                  <a:off x="1151605" y="1622390"/>
                  <a:ext cx="1263373" cy="2406561"/>
                </a:xfrm>
                <a:prstGeom prst="rect">
                  <a:avLst/>
                </a:prstGeom>
              </p:spPr>
            </p:pic>
            <p:sp>
              <p:nvSpPr>
                <p:cNvPr id="23" name="직사각형 22"/>
                <p:cNvSpPr/>
                <p:nvPr/>
              </p:nvSpPr>
              <p:spPr>
                <a:xfrm>
                  <a:off x="1209530" y="4124850"/>
                  <a:ext cx="112242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원본 이미지</a:t>
                  </a:r>
                  <a:endParaRPr lang="en-US" altLang="ko-KR" sz="1400" dirty="0"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2472552" y="3425777"/>
                <a:ext cx="1964725" cy="1124738"/>
                <a:chOff x="3270836" y="2453320"/>
                <a:chExt cx="1964725" cy="1124738"/>
              </a:xfrm>
            </p:grpSpPr>
            <p:sp>
              <p:nvSpPr>
                <p:cNvPr id="33" name="모서리가 둥근 직사각형 32"/>
                <p:cNvSpPr/>
                <p:nvPr/>
              </p:nvSpPr>
              <p:spPr>
                <a:xfrm>
                  <a:off x="3270836" y="2453320"/>
                  <a:ext cx="1964725" cy="499960"/>
                </a:xfrm>
                <a:prstGeom prst="roundRect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dirty="0"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Style : formal</a:t>
                  </a:r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3301053" y="3054838"/>
                  <a:ext cx="190430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Style </a:t>
                  </a:r>
                  <a:r>
                    <a:rPr lang="ko-KR" altLang="en-US" sz="1400" dirty="0"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모델을 지나며 </a:t>
                  </a:r>
                  <a:endParaRPr lang="en-US" altLang="ko-KR" sz="1400" dirty="0"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  <a:p>
                  <a:pPr algn="ctr"/>
                  <a:r>
                    <a:rPr lang="en-US" altLang="ko-KR" sz="1400" dirty="0"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style </a:t>
                  </a:r>
                  <a:r>
                    <a:rPr lang="ko-KR" altLang="en-US" sz="1400" dirty="0"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출력</a:t>
                  </a:r>
                  <a:endParaRPr lang="en-US" altLang="ko-KR" sz="1400" dirty="0"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</p:grpSp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8021" y="1831220"/>
                <a:ext cx="1287468" cy="1741502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4824" y="3519073"/>
                <a:ext cx="1249889" cy="1984288"/>
              </a:xfrm>
              <a:prstGeom prst="rect">
                <a:avLst/>
              </a:prstGeom>
            </p:spPr>
          </p:pic>
          <p:sp>
            <p:nvSpPr>
              <p:cNvPr id="38" name="직사각형 37"/>
              <p:cNvSpPr/>
              <p:nvPr/>
            </p:nvSpPr>
            <p:spPr>
              <a:xfrm>
                <a:off x="4977683" y="5547702"/>
                <a:ext cx="13168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Kakao</a:t>
                </a:r>
                <a:r>
                  <a:rPr lang="en-US" altLang="ko-KR" sz="14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 API</a:t>
                </a:r>
                <a:r>
                  <a:rPr lang="ko-KR" altLang="en-US" sz="14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로</a:t>
                </a:r>
                <a:endPara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  <a:p>
                <a:pPr algn="ctr"/>
                <a:r>
                  <a:rPr lang="ko-KR" altLang="en-US" sz="14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상하의 분리</a:t>
                </a:r>
                <a:endPara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cxnSp>
            <p:nvCxnSpPr>
              <p:cNvPr id="39" name="직선 화살표 연결선 38"/>
              <p:cNvCxnSpPr/>
              <p:nvPr/>
            </p:nvCxnSpPr>
            <p:spPr>
              <a:xfrm>
                <a:off x="2077026" y="3721426"/>
                <a:ext cx="336494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/>
              <p:cNvCxnSpPr/>
              <p:nvPr/>
            </p:nvCxnSpPr>
            <p:spPr>
              <a:xfrm flipV="1">
                <a:off x="4496309" y="3251295"/>
                <a:ext cx="449558" cy="339766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/>
              <p:nvPr/>
            </p:nvCxnSpPr>
            <p:spPr>
              <a:xfrm>
                <a:off x="4496309" y="3782844"/>
                <a:ext cx="449558" cy="268743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/>
              <p:cNvCxnSpPr/>
              <p:nvPr/>
            </p:nvCxnSpPr>
            <p:spPr>
              <a:xfrm>
                <a:off x="6244713" y="2700483"/>
                <a:ext cx="336494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/>
              <p:nvPr/>
            </p:nvCxnSpPr>
            <p:spPr>
              <a:xfrm>
                <a:off x="6244713" y="4661864"/>
                <a:ext cx="336494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모서리가 둥근 직사각형 43"/>
              <p:cNvSpPr/>
              <p:nvPr/>
            </p:nvSpPr>
            <p:spPr>
              <a:xfrm>
                <a:off x="6610235" y="2224873"/>
                <a:ext cx="1964725" cy="760673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Shape: shirts</a:t>
                </a:r>
              </a:p>
              <a:p>
                <a:r>
                  <a:rPr lang="en-US" altLang="ko-KR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Pattern: None</a:t>
                </a:r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6624015" y="4298160"/>
                <a:ext cx="2461929" cy="1099832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Shape: </a:t>
                </a:r>
              </a:p>
              <a:p>
                <a:r>
                  <a:rPr lang="en-US" altLang="ko-KR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long-sleeve-pants</a:t>
                </a:r>
              </a:p>
              <a:p>
                <a:r>
                  <a:rPr lang="en-US" altLang="ko-KR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Pattern: None</a:t>
                </a: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6590748" y="3058547"/>
                <a:ext cx="2112694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Upper_shape</a:t>
                </a:r>
                <a:r>
                  <a:rPr lang="en-US" altLang="ko-KR" sz="14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 </a:t>
                </a:r>
                <a:r>
                  <a:rPr lang="ko-KR" altLang="en-US" sz="14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모델과</a:t>
                </a:r>
                <a:endPara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  <a:p>
                <a:pPr algn="ctr"/>
                <a:r>
                  <a:rPr lang="en-US" altLang="ko-KR" sz="14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Pattern </a:t>
                </a:r>
                <a:r>
                  <a:rPr lang="ko-KR" altLang="en-US" sz="14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모델을 지나며</a:t>
                </a:r>
                <a:endPara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  <a:p>
                <a:pPr algn="ctr"/>
                <a:r>
                  <a:rPr lang="en-US" altLang="ko-KR" sz="14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Shape</a:t>
                </a:r>
                <a:r>
                  <a:rPr lang="ko-KR" altLang="en-US" sz="14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과 </a:t>
                </a:r>
                <a:r>
                  <a:rPr lang="en-US" altLang="ko-KR" sz="14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pattern </a:t>
                </a:r>
                <a:r>
                  <a:rPr lang="ko-KR" altLang="en-US" sz="14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출력</a:t>
                </a:r>
                <a:endPara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6751463" y="5363336"/>
                <a:ext cx="2114938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lower_shape</a:t>
                </a:r>
                <a:r>
                  <a:rPr lang="en-US" altLang="ko-KR" sz="14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 </a:t>
                </a:r>
                <a:r>
                  <a:rPr lang="ko-KR" altLang="en-US" sz="14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모델과</a:t>
                </a:r>
                <a:endPara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  <a:p>
                <a:pPr algn="ctr"/>
                <a:r>
                  <a:rPr lang="en-US" altLang="ko-KR" sz="14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Pattern </a:t>
                </a:r>
                <a:r>
                  <a:rPr lang="ko-KR" altLang="en-US" sz="14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모델을 지나며</a:t>
                </a:r>
                <a:endPara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  <a:p>
                <a:pPr algn="ctr"/>
                <a:r>
                  <a:rPr lang="en-US" altLang="ko-KR" sz="14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Shape</a:t>
                </a:r>
                <a:r>
                  <a:rPr lang="ko-KR" altLang="en-US" sz="14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과 </a:t>
                </a:r>
                <a:r>
                  <a:rPr lang="en-US" altLang="ko-KR" sz="14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pattern </a:t>
                </a:r>
                <a:r>
                  <a:rPr lang="ko-KR" altLang="en-US" sz="14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출력</a:t>
                </a:r>
                <a:endPara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  <p:cxnSp>
          <p:nvCxnSpPr>
            <p:cNvPr id="49" name="직선 화살표 연결선 48"/>
            <p:cNvCxnSpPr/>
            <p:nvPr/>
          </p:nvCxnSpPr>
          <p:spPr>
            <a:xfrm flipV="1">
              <a:off x="8709984" y="4268955"/>
              <a:ext cx="247263" cy="27341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8652900" y="2572436"/>
              <a:ext cx="304347" cy="22634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9724571" y="2234307"/>
              <a:ext cx="2171258" cy="138368"/>
            </a:xfrm>
            <a:prstGeom prst="rect">
              <a:avLst/>
            </a:prstGeom>
            <a:solidFill>
              <a:srgbClr val="FFFF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8835590" y="5106398"/>
              <a:ext cx="3181898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원본 이미지의</a:t>
              </a:r>
              <a:r>
                <a: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 style,</a:t>
              </a:r>
            </a:p>
            <a:p>
              <a:pPr algn="ctr"/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상의의 </a:t>
              </a:r>
              <a:r>
                <a: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pattern, shape,</a:t>
              </a:r>
            </a:p>
            <a:p>
              <a:pPr algn="ctr"/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하의의 </a:t>
              </a:r>
              <a:r>
                <a: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pattern, shape</a:t>
              </a:r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를 </a:t>
              </a:r>
              <a:r>
                <a:rPr lang="en-US" altLang="ko-KR" sz="1400" dirty="0" err="1">
                  <a:latin typeface="a로케트" panose="02020600000000000000" pitchFamily="18" charset="-127"/>
                  <a:ea typeface="a로케트" panose="02020600000000000000" pitchFamily="18" charset="-127"/>
                </a:rPr>
                <a:t>df</a:t>
              </a:r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로 저장</a:t>
              </a:r>
              <a:endPara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BDBBC7-A19E-4242-A42E-C427AC34DB96}"/>
              </a:ext>
            </a:extLst>
          </p:cNvPr>
          <p:cNvSpPr/>
          <p:nvPr/>
        </p:nvSpPr>
        <p:spPr>
          <a:xfrm>
            <a:off x="8956502" y="1696573"/>
            <a:ext cx="2909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잘라진 이미지는 </a:t>
            </a:r>
            <a:r>
              <a:rPr lang="en-US" altLang="ko-KR" sz="14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shape_pattern</a:t>
            </a:r>
            <a:r>
              <a:rPr lang="en-US" altLang="ko-KR" sz="1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</a:t>
            </a:r>
            <a:endParaRPr lang="en-US" altLang="ko-KR" sz="1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폴더에 저장되어 추천 이미지로 사용</a:t>
            </a:r>
            <a:r>
              <a:rPr lang="en-US" altLang="ko-KR" sz="1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7398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26815" y="7059111"/>
            <a:ext cx="600997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Casual 909</a:t>
            </a:r>
          </a:p>
          <a:p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Feminine 219</a:t>
            </a:r>
          </a:p>
          <a:p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Formal 726</a:t>
            </a:r>
          </a:p>
          <a:p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이만큼의 </a:t>
            </a:r>
            <a:r>
              <a:rPr lang="ko-KR" altLang="en-US" sz="2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코디를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 함축하고 있는 매트릭스다</a:t>
            </a:r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20191" y="8821989"/>
            <a:ext cx="4147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00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개의 데이터로</a:t>
            </a:r>
            <a:endParaRPr lang="en-US" altLang="ko-KR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코디 추천 매트릭스 구축</a:t>
            </a:r>
            <a:endParaRPr lang="en-US" altLang="ko-KR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67452" y="7390620"/>
            <a:ext cx="4381500" cy="411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구축된 매트릭스</a:t>
            </a:r>
            <a:endParaRPr lang="en-US" altLang="ko-KR" dirty="0"/>
          </a:p>
          <a:p>
            <a:pPr algn="ctr"/>
            <a:r>
              <a:rPr lang="ko-KR" altLang="en-US" dirty="0"/>
              <a:t>이미지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28360" y="172874"/>
            <a:ext cx="6132526" cy="490694"/>
            <a:chOff x="6163519" y="1033853"/>
            <a:chExt cx="6132526" cy="490694"/>
          </a:xfrm>
        </p:grpSpPr>
        <p:sp>
          <p:nvSpPr>
            <p:cNvPr id="19" name="직사각형 18"/>
            <p:cNvSpPr/>
            <p:nvPr/>
          </p:nvSpPr>
          <p:spPr>
            <a:xfrm>
              <a:off x="6641933" y="1033853"/>
              <a:ext cx="5654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과정 </a:t>
              </a:r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_ </a:t>
              </a:r>
              <a:r>
                <a:rPr lang="en-US" altLang="ko-KR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2. </a:t>
              </a:r>
              <a:r>
                <a:rPr lang="ko-KR" altLang="en-US" sz="2000" dirty="0">
                  <a:solidFill>
                    <a:srgbClr val="0070C0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코디 추천 매트릭스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163519" y="1062882"/>
              <a:ext cx="5693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03.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300531" y="2065898"/>
            <a:ext cx="3955144" cy="3635016"/>
            <a:chOff x="7385414" y="1982241"/>
            <a:chExt cx="3955144" cy="3635016"/>
          </a:xfrm>
        </p:grpSpPr>
        <p:sp>
          <p:nvSpPr>
            <p:cNvPr id="22" name="직사각형 21"/>
            <p:cNvSpPr/>
            <p:nvPr/>
          </p:nvSpPr>
          <p:spPr>
            <a:xfrm>
              <a:off x="7385414" y="1982241"/>
              <a:ext cx="3955144" cy="36350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8" r="5399"/>
            <a:stretch/>
          </p:blipFill>
          <p:spPr>
            <a:xfrm>
              <a:off x="7487064" y="2081037"/>
              <a:ext cx="3751843" cy="3459897"/>
            </a:xfrm>
            <a:prstGeom prst="rect">
              <a:avLst/>
            </a:prstGeom>
          </p:spPr>
        </p:pic>
      </p:grpSp>
      <p:sp>
        <p:nvSpPr>
          <p:cNvPr id="25" name="직사각형 24"/>
          <p:cNvSpPr/>
          <p:nvPr/>
        </p:nvSpPr>
        <p:spPr>
          <a:xfrm>
            <a:off x="192474" y="905634"/>
            <a:ext cx="2896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[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추천 매트릭스 구축 과정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] 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6927576" y="831103"/>
            <a:ext cx="4228224" cy="5419079"/>
            <a:chOff x="6376036" y="816589"/>
            <a:chExt cx="4228224" cy="541907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1"/>
            <a:stretch/>
          </p:blipFill>
          <p:spPr>
            <a:xfrm>
              <a:off x="6692081" y="4714221"/>
              <a:ext cx="3912179" cy="152144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46"/>
            <a:stretch/>
          </p:blipFill>
          <p:spPr>
            <a:xfrm>
              <a:off x="6604485" y="1131201"/>
              <a:ext cx="3999775" cy="1465896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6376036" y="816589"/>
              <a:ext cx="24721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&lt;Casual </a:t>
              </a:r>
              <a:r>
                <a:rPr lang="ko-KR" altLang="en-US" sz="1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매트릭스 </a:t>
              </a:r>
              <a:r>
                <a:rPr lang="en-US" altLang="ko-KR" sz="1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909&gt; </a:t>
              </a:r>
              <a:endParaRPr lang="ko-KR" altLang="en-US" sz="1600" dirty="0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8"/>
            <a:stretch/>
          </p:blipFill>
          <p:spPr>
            <a:xfrm>
              <a:off x="6610919" y="2920462"/>
              <a:ext cx="3993341" cy="1490900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6376036" y="2645561"/>
              <a:ext cx="26725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&lt;Feminine </a:t>
              </a:r>
              <a:r>
                <a:rPr lang="ko-KR" altLang="en-US" sz="1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매트릭스 </a:t>
              </a:r>
              <a:r>
                <a:rPr lang="en-US" altLang="ko-KR" sz="1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219&gt; </a:t>
              </a:r>
              <a:endParaRPr lang="ko-KR" altLang="en-US" sz="16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376036" y="4426069"/>
              <a:ext cx="24689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&lt;Formal </a:t>
              </a:r>
              <a:r>
                <a:rPr lang="ko-KR" altLang="en-US" sz="1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매트릭스 </a:t>
              </a:r>
              <a:r>
                <a:rPr lang="en-US" altLang="ko-KR" sz="1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726&gt; </a:t>
              </a:r>
              <a:endParaRPr lang="ko-KR" altLang="en-US" sz="1600" dirty="0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276038" y="1371251"/>
            <a:ext cx="103282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앞에서 만든 </a:t>
            </a:r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df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pivot table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변환시켜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코디 매트릭스 구축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매트릭스에 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개가 넘는 쇼핑몰 코디 데이터가 반영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됨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511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3BAD63D-A684-46E6-AC0A-75C40B2FA6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EC900-0229-417B-89D3-65131A23EEB0}"/>
              </a:ext>
            </a:extLst>
          </p:cNvPr>
          <p:cNvSpPr/>
          <p:nvPr/>
        </p:nvSpPr>
        <p:spPr>
          <a:xfrm>
            <a:off x="3696951" y="2427636"/>
            <a:ext cx="4798109" cy="107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4. </a:t>
            </a:r>
            <a:r>
              <a:rPr lang="ko-KR" altLang="en-US" sz="48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프로젝트 결과</a:t>
            </a:r>
            <a:endParaRPr lang="en-US" altLang="ko-KR" sz="4800" dirty="0">
              <a:solidFill>
                <a:srgbClr val="FFFF00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30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87315" y="7543488"/>
            <a:ext cx="996240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Style 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뽑고 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-&gt; 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상하의 </a:t>
            </a:r>
            <a:r>
              <a:rPr lang="en-US" altLang="ko-KR" sz="2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kakao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sz="2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api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로 나누기 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-&gt; 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상하의 각 패턴 </a:t>
            </a:r>
            <a:r>
              <a:rPr lang="ko-KR" altLang="en-US" sz="2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쉐입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 뽑고</a:t>
            </a:r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-&gt; 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매트릭스에 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count </a:t>
            </a:r>
          </a:p>
          <a:p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3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개의 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style 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별 매트릭스 완성</a:t>
            </a:r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2C372A-CE7D-46BE-A9D9-B2F6292A7947}"/>
              </a:ext>
            </a:extLst>
          </p:cNvPr>
          <p:cNvGrpSpPr/>
          <p:nvPr/>
        </p:nvGrpSpPr>
        <p:grpSpPr>
          <a:xfrm>
            <a:off x="956826" y="1586410"/>
            <a:ext cx="10333712" cy="4509581"/>
            <a:chOff x="751260" y="1536794"/>
            <a:chExt cx="10333712" cy="4509581"/>
          </a:xfrm>
        </p:grpSpPr>
        <p:grpSp>
          <p:nvGrpSpPr>
            <p:cNvPr id="44" name="그룹 43"/>
            <p:cNvGrpSpPr/>
            <p:nvPr/>
          </p:nvGrpSpPr>
          <p:grpSpPr>
            <a:xfrm>
              <a:off x="751260" y="1860079"/>
              <a:ext cx="1562148" cy="1626552"/>
              <a:chOff x="5318633" y="2555981"/>
              <a:chExt cx="1562148" cy="1626552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95" t="18215" r="17977" b="58202"/>
              <a:stretch/>
            </p:blipFill>
            <p:spPr>
              <a:xfrm>
                <a:off x="5318633" y="2555981"/>
                <a:ext cx="1562148" cy="1277937"/>
              </a:xfrm>
              <a:prstGeom prst="rect">
                <a:avLst/>
              </a:prstGeom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5362984" y="3874756"/>
                <a:ext cx="13596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상의 사진 입력</a:t>
                </a:r>
                <a:endPara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  <p:cxnSp>
          <p:nvCxnSpPr>
            <p:cNvPr id="47" name="직선 화살표 연결선 46"/>
            <p:cNvCxnSpPr/>
            <p:nvPr/>
          </p:nvCxnSpPr>
          <p:spPr>
            <a:xfrm>
              <a:off x="2424868" y="2573583"/>
              <a:ext cx="598249" cy="741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모서리가 둥근 직사각형 47"/>
            <p:cNvSpPr/>
            <p:nvPr/>
          </p:nvSpPr>
          <p:spPr>
            <a:xfrm>
              <a:off x="3082336" y="1966953"/>
              <a:ext cx="1877640" cy="1228079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Shape : </a:t>
              </a:r>
              <a:r>
                <a:rPr lang="ko-KR" altLang="en-US" sz="1400" dirty="0" err="1">
                  <a:latin typeface="a로케트" panose="02020600000000000000" pitchFamily="18" charset="-127"/>
                  <a:ea typeface="a로케트" panose="02020600000000000000" pitchFamily="18" charset="-127"/>
                </a:rPr>
                <a:t>반팔티</a:t>
              </a:r>
              <a:endPara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  <a:p>
              <a:r>
                <a: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Pattern : </a:t>
              </a:r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그래픽</a:t>
              </a:r>
              <a:endPara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>
              <a:off x="5019195" y="2580992"/>
              <a:ext cx="598249" cy="741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그룹 49"/>
            <p:cNvGrpSpPr/>
            <p:nvPr/>
          </p:nvGrpSpPr>
          <p:grpSpPr>
            <a:xfrm>
              <a:off x="5516634" y="1536794"/>
              <a:ext cx="2097798" cy="1670457"/>
              <a:chOff x="5516634" y="1571084"/>
              <a:chExt cx="2097798" cy="1670457"/>
            </a:xfrm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5736792" y="2013462"/>
                <a:ext cx="1877640" cy="1228079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□   </a:t>
                </a:r>
                <a:r>
                  <a:rPr lang="en-US" altLang="ko-KR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Feminine</a:t>
                </a:r>
              </a:p>
              <a:p>
                <a:r>
                  <a:rPr lang="ko-KR" altLang="en-US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□   </a:t>
                </a:r>
                <a:r>
                  <a:rPr lang="en-US" altLang="ko-KR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Casual</a:t>
                </a:r>
              </a:p>
              <a:p>
                <a:r>
                  <a:rPr lang="ko-KR" altLang="en-US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□   </a:t>
                </a:r>
                <a:r>
                  <a:rPr lang="en-US" altLang="ko-KR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Formal</a:t>
                </a:r>
              </a:p>
            </p:txBody>
          </p:sp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6634" y="1571084"/>
                <a:ext cx="1138579" cy="1138579"/>
              </a:xfrm>
              <a:prstGeom prst="rect">
                <a:avLst/>
              </a:prstGeom>
            </p:spPr>
          </p:pic>
        </p:grpSp>
        <p:sp>
          <p:nvSpPr>
            <p:cNvPr id="53" name="직사각형 52"/>
            <p:cNvSpPr/>
            <p:nvPr/>
          </p:nvSpPr>
          <p:spPr>
            <a:xfrm>
              <a:off x="5516634" y="3237783"/>
              <a:ext cx="255294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Feminine </a:t>
              </a:r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추천 매트릭스에서</a:t>
              </a:r>
              <a:r>
                <a: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 </a:t>
              </a:r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그래픽</a:t>
              </a:r>
              <a:r>
                <a: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_</a:t>
              </a:r>
              <a:r>
                <a:rPr lang="ko-KR" altLang="en-US" sz="1400" dirty="0" err="1">
                  <a:latin typeface="a로케트" panose="02020600000000000000" pitchFamily="18" charset="-127"/>
                  <a:ea typeface="a로케트" panose="02020600000000000000" pitchFamily="18" charset="-127"/>
                </a:rPr>
                <a:t>반팔티와</a:t>
              </a:r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 가장 많이 </a:t>
              </a:r>
              <a:r>
                <a: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matching</a:t>
              </a:r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한 하의 찾기</a:t>
              </a:r>
              <a:endPara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136002" y="3261378"/>
              <a:ext cx="16802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err="1">
                  <a:latin typeface="a로케트" panose="02020600000000000000" pitchFamily="18" charset="-127"/>
                  <a:ea typeface="a로케트" panose="02020600000000000000" pitchFamily="18" charset="-127"/>
                </a:rPr>
                <a:t>입력값의</a:t>
              </a:r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 </a:t>
              </a:r>
              <a:r>
                <a: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shape</a:t>
              </a:r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과</a:t>
              </a:r>
              <a:endPara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  <a:p>
              <a:pPr algn="ctr"/>
              <a:r>
                <a: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Pattern </a:t>
              </a:r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분류</a:t>
              </a:r>
              <a:endPara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>
              <a:off x="7652091" y="2608316"/>
              <a:ext cx="598249" cy="741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모서리가 둥근 직사각형 55"/>
            <p:cNvSpPr/>
            <p:nvPr/>
          </p:nvSpPr>
          <p:spPr>
            <a:xfrm>
              <a:off x="8391248" y="2032564"/>
              <a:ext cx="1975762" cy="1228079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Shape : </a:t>
              </a:r>
              <a:r>
                <a:rPr lang="ko-KR" altLang="en-US" sz="1400" dirty="0" err="1">
                  <a:latin typeface="a로케트" panose="02020600000000000000" pitchFamily="18" charset="-127"/>
                  <a:ea typeface="a로케트" panose="02020600000000000000" pitchFamily="18" charset="-127"/>
                </a:rPr>
                <a:t>쉬폰스커트</a:t>
              </a:r>
              <a:r>
                <a: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Pattern : </a:t>
              </a:r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체크</a:t>
              </a:r>
              <a:endPara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>
              <a:off x="9389191" y="3331578"/>
              <a:ext cx="2199" cy="660392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7" t="6659" r="2989" b="1111"/>
            <a:stretch/>
          </p:blipFill>
          <p:spPr>
            <a:xfrm>
              <a:off x="8704930" y="4121323"/>
              <a:ext cx="1560863" cy="1186388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8368169" y="5307711"/>
              <a:ext cx="271680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매트릭스를 구축 때 저장한</a:t>
              </a:r>
              <a:endPara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체크</a:t>
              </a:r>
              <a:r>
                <a: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_</a:t>
              </a:r>
              <a:r>
                <a:rPr lang="ko-KR" altLang="en-US" sz="1400" dirty="0" err="1">
                  <a:latin typeface="a로케트" panose="02020600000000000000" pitchFamily="18" charset="-127"/>
                  <a:ea typeface="a로케트" panose="02020600000000000000" pitchFamily="18" charset="-127"/>
                </a:rPr>
                <a:t>쉬폰스커트</a:t>
              </a:r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 사진 폴더에서 사진 </a:t>
              </a:r>
              <a:r>
                <a:rPr lang="en-US" altLang="ko-KR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return</a:t>
              </a: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5202282" y="7089320"/>
            <a:ext cx="1834368" cy="2304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</a:t>
            </a:r>
            <a:r>
              <a:rPr lang="en-US" altLang="ko-KR" dirty="0"/>
              <a:t>style </a:t>
            </a:r>
            <a:r>
              <a:rPr lang="ko-KR" altLang="en-US" dirty="0"/>
              <a:t>매트릭스 </a:t>
            </a:r>
            <a:endParaRPr lang="en-US" altLang="ko-KR" dirty="0"/>
          </a:p>
          <a:p>
            <a:pPr algn="ctr"/>
            <a:r>
              <a:rPr lang="ko-KR" altLang="en-US" dirty="0"/>
              <a:t>들어가기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228360" y="172874"/>
            <a:ext cx="3266357" cy="490694"/>
            <a:chOff x="6163519" y="1033853"/>
            <a:chExt cx="3266357" cy="490694"/>
          </a:xfrm>
        </p:grpSpPr>
        <p:sp>
          <p:nvSpPr>
            <p:cNvPr id="37" name="직사각형 36"/>
            <p:cNvSpPr/>
            <p:nvPr/>
          </p:nvSpPr>
          <p:spPr>
            <a:xfrm>
              <a:off x="6641933" y="1033853"/>
              <a:ext cx="27879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결과</a:t>
              </a:r>
              <a:endParaRPr lang="ko-KR" altLang="en-US" sz="2000" dirty="0">
                <a:solidFill>
                  <a:srgbClr val="0070C0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163519" y="1062882"/>
              <a:ext cx="5597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04.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192474" y="941074"/>
            <a:ext cx="35958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로케트" panose="02020600000000000000" pitchFamily="18" charset="-127"/>
                <a:ea typeface="a로케트" panose="02020600000000000000" pitchFamily="18" charset="-127"/>
              </a:rPr>
              <a:t>[</a:t>
            </a:r>
            <a:r>
              <a:rPr lang="ko-KR" altLang="en-US" sz="2800" dirty="0">
                <a:latin typeface="a로케트" panose="02020600000000000000" pitchFamily="18" charset="-127"/>
                <a:ea typeface="a로케트" panose="02020600000000000000" pitchFamily="18" charset="-127"/>
              </a:rPr>
              <a:t>프로젝트 수행 결과</a:t>
            </a:r>
            <a:r>
              <a:rPr lang="en-US" altLang="ko-KR" sz="2800" dirty="0">
                <a:latin typeface="a로케트" panose="02020600000000000000" pitchFamily="18" charset="-127"/>
                <a:ea typeface="a로케트" panose="02020600000000000000" pitchFamily="18" charset="-127"/>
              </a:rPr>
              <a:t>]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53454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228360" y="172874"/>
            <a:ext cx="3266357" cy="490694"/>
            <a:chOff x="6163519" y="1033853"/>
            <a:chExt cx="3266357" cy="490694"/>
          </a:xfrm>
        </p:grpSpPr>
        <p:sp>
          <p:nvSpPr>
            <p:cNvPr id="37" name="직사각형 36"/>
            <p:cNvSpPr/>
            <p:nvPr/>
          </p:nvSpPr>
          <p:spPr>
            <a:xfrm>
              <a:off x="6641933" y="1033853"/>
              <a:ext cx="27879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결과</a:t>
              </a:r>
              <a:endParaRPr lang="ko-KR" altLang="en-US" sz="2000" dirty="0">
                <a:solidFill>
                  <a:srgbClr val="0070C0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163519" y="1062882"/>
              <a:ext cx="5597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04.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202729" y="920314"/>
            <a:ext cx="2375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[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프로젝트 결과 평가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] 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543260" y="949608"/>
            <a:ext cx="10328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입력된 값에 대해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[floral, shirts]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라고 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shape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pattern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잘 구분함</a:t>
            </a:r>
            <a:endParaRPr lang="en-US" altLang="ko-KR" sz="16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2.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똑같은 상의에 대해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선택을 다르게 하면 그 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어울리는 하의를 추천해줌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613646" y="1622214"/>
            <a:ext cx="9631105" cy="4635125"/>
            <a:chOff x="1861064" y="1622214"/>
            <a:chExt cx="9631105" cy="4635125"/>
          </a:xfrm>
        </p:grpSpPr>
        <p:grpSp>
          <p:nvGrpSpPr>
            <p:cNvPr id="7" name="그룹 6"/>
            <p:cNvGrpSpPr/>
            <p:nvPr/>
          </p:nvGrpSpPr>
          <p:grpSpPr>
            <a:xfrm>
              <a:off x="1861064" y="1622214"/>
              <a:ext cx="3099452" cy="4635125"/>
              <a:chOff x="1178894" y="1622214"/>
              <a:chExt cx="3099452" cy="463512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56" r="11843"/>
              <a:stretch/>
            </p:blipFill>
            <p:spPr>
              <a:xfrm>
                <a:off x="1178894" y="1948715"/>
                <a:ext cx="2315823" cy="4308624"/>
              </a:xfrm>
              <a:prstGeom prst="rect">
                <a:avLst/>
              </a:prstGeom>
            </p:spPr>
          </p:pic>
          <p:sp>
            <p:nvSpPr>
              <p:cNvPr id="34" name="직사각형 33"/>
              <p:cNvSpPr/>
              <p:nvPr/>
            </p:nvSpPr>
            <p:spPr>
              <a:xfrm>
                <a:off x="1319611" y="1622214"/>
                <a:ext cx="295873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&lt;Casual </a:t>
                </a:r>
                <a:r>
                  <a:rPr lang="ko-KR" altLang="en-US" sz="16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추천 결과</a:t>
                </a:r>
                <a:r>
                  <a:rPr lang="en-US" altLang="ko-KR" sz="16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&gt;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5113420" y="1622214"/>
              <a:ext cx="2982945" cy="4575874"/>
              <a:chOff x="4431250" y="1622214"/>
              <a:chExt cx="2982945" cy="4575874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27" r="16380"/>
              <a:stretch/>
            </p:blipFill>
            <p:spPr>
              <a:xfrm>
                <a:off x="4431250" y="2007965"/>
                <a:ext cx="2253066" cy="4190123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4455460" y="1622214"/>
                <a:ext cx="295873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&lt;Feminine </a:t>
                </a:r>
                <a:r>
                  <a:rPr lang="ko-KR" altLang="en-US" sz="16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추천 결과</a:t>
                </a:r>
                <a:r>
                  <a:rPr lang="en-US" altLang="ko-KR" sz="16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&gt;</a:t>
                </a: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8450327" y="1622214"/>
              <a:ext cx="3041842" cy="4512580"/>
              <a:chOff x="7898784" y="1622214"/>
              <a:chExt cx="3041842" cy="451258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98" r="10657"/>
              <a:stretch/>
            </p:blipFill>
            <p:spPr>
              <a:xfrm>
                <a:off x="7898784" y="1948715"/>
                <a:ext cx="2255031" cy="4186079"/>
              </a:xfrm>
              <a:prstGeom prst="rect">
                <a:avLst/>
              </a:prstGeom>
            </p:spPr>
          </p:pic>
          <p:sp>
            <p:nvSpPr>
              <p:cNvPr id="39" name="직사각형 38"/>
              <p:cNvSpPr/>
              <p:nvPr/>
            </p:nvSpPr>
            <p:spPr>
              <a:xfrm>
                <a:off x="7981891" y="1622214"/>
                <a:ext cx="295873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&lt;Formal </a:t>
                </a:r>
                <a:r>
                  <a:rPr lang="ko-KR" altLang="en-US" sz="16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추천 결과</a:t>
                </a:r>
                <a:r>
                  <a:rPr lang="en-US" altLang="ko-KR" sz="16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&gt;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6354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28360" y="172874"/>
            <a:ext cx="3272769" cy="490694"/>
            <a:chOff x="6163519" y="1033853"/>
            <a:chExt cx="3272769" cy="490694"/>
          </a:xfrm>
        </p:grpSpPr>
        <p:sp>
          <p:nvSpPr>
            <p:cNvPr id="31" name="직사각형 30"/>
            <p:cNvSpPr/>
            <p:nvPr/>
          </p:nvSpPr>
          <p:spPr>
            <a:xfrm>
              <a:off x="6641933" y="1033853"/>
              <a:ext cx="27943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결과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163519" y="1062882"/>
              <a:ext cx="5597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04.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50130" y="905419"/>
            <a:ext cx="15664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[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시연 영상</a:t>
            </a:r>
            <a:endParaRPr lang="en-US" altLang="ko-KR" sz="20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- 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하의추천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] </a:t>
            </a:r>
            <a:endParaRPr lang="ko-KR" altLang="en-US" sz="2000" dirty="0"/>
          </a:p>
        </p:txBody>
      </p:sp>
      <p:pic>
        <p:nvPicPr>
          <p:cNvPr id="2" name="긴거">
            <a:hlinkClick r:id="" action="ppaction://media"/>
            <a:extLst>
              <a:ext uri="{FF2B5EF4-FFF2-40B4-BE49-F238E27FC236}">
                <a16:creationId xmlns:a16="http://schemas.microsoft.com/office/drawing/2014/main" id="{FEFFAFE1-8330-426B-B5AE-B7AE1BA85A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32836" y="811886"/>
            <a:ext cx="8265041" cy="54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7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28360" y="172874"/>
            <a:ext cx="3272769" cy="490694"/>
            <a:chOff x="6163519" y="1033853"/>
            <a:chExt cx="3272769" cy="490694"/>
          </a:xfrm>
        </p:grpSpPr>
        <p:sp>
          <p:nvSpPr>
            <p:cNvPr id="31" name="직사각형 30"/>
            <p:cNvSpPr/>
            <p:nvPr/>
          </p:nvSpPr>
          <p:spPr>
            <a:xfrm>
              <a:off x="6641933" y="1033853"/>
              <a:ext cx="27943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수행 결과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163519" y="1062882"/>
              <a:ext cx="5597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04.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608991-1BE5-4B37-9309-4F9BD0D8DF3B}"/>
              </a:ext>
            </a:extLst>
          </p:cNvPr>
          <p:cNvSpPr/>
          <p:nvPr/>
        </p:nvSpPr>
        <p:spPr>
          <a:xfrm>
            <a:off x="250130" y="905419"/>
            <a:ext cx="16401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[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시연 영상</a:t>
            </a:r>
            <a:endParaRPr lang="en-US" altLang="ko-KR" sz="20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- 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상의 추천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] </a:t>
            </a:r>
            <a:endParaRPr lang="ko-KR" altLang="en-US" sz="2000" dirty="0"/>
          </a:p>
        </p:txBody>
      </p:sp>
      <p:pic>
        <p:nvPicPr>
          <p:cNvPr id="2" name="짧은거">
            <a:hlinkClick r:id="" action="ppaction://media"/>
            <a:extLst>
              <a:ext uri="{FF2B5EF4-FFF2-40B4-BE49-F238E27FC236}">
                <a16:creationId xmlns:a16="http://schemas.microsoft.com/office/drawing/2014/main" id="{355A05F7-736F-4269-B960-AFEDC02DBE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03951" y="965739"/>
            <a:ext cx="8524949" cy="51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1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28360" y="172874"/>
            <a:ext cx="1573586" cy="490694"/>
            <a:chOff x="6163519" y="1033853"/>
            <a:chExt cx="1573586" cy="490694"/>
          </a:xfrm>
        </p:grpSpPr>
        <p:sp>
          <p:nvSpPr>
            <p:cNvPr id="31" name="직사각형 30"/>
            <p:cNvSpPr/>
            <p:nvPr/>
          </p:nvSpPr>
          <p:spPr>
            <a:xfrm>
              <a:off x="6641933" y="1033853"/>
              <a:ext cx="10951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보완점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163519" y="1062882"/>
              <a:ext cx="5597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04.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254360" y="7043808"/>
            <a:ext cx="744048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1. </a:t>
            </a:r>
            <a:r>
              <a:rPr lang="en-US" altLang="ko-KR" sz="2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Grabcut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 -&gt; 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배경제거를 깔끔하게 할 수 있으면</a:t>
            </a:r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정확도와 색상에 대해서 이용해 볼 수 있었을 듯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.</a:t>
            </a:r>
          </a:p>
          <a:p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2. Label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들을 더 다양하게 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(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세분화된 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label)</a:t>
            </a:r>
          </a:p>
          <a:p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3. Style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을 </a:t>
            </a:r>
            <a:r>
              <a:rPr lang="en-US" altLang="ko-KR" sz="2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tpo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로 확장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(</a:t>
            </a:r>
            <a:r>
              <a:rPr lang="ko-KR" altLang="en-US" sz="2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면접룩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, </a:t>
            </a:r>
            <a:r>
              <a:rPr lang="ko-KR" altLang="en-US" sz="2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소개팅룩등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)</a:t>
            </a:r>
          </a:p>
          <a:p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4. 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색상에 따른 분석</a:t>
            </a:r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5. 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특성축소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, 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이미지 사이즈 표준화 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-&gt; 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웹 구현이 어려웠다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. 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9500" y="1836634"/>
            <a:ext cx="107015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 err="1">
                <a:solidFill>
                  <a:srgbClr val="0070C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Grabcut</a:t>
            </a:r>
            <a:r>
              <a:rPr lang="en-US" altLang="ko-KR" sz="2000" dirty="0">
                <a:solidFill>
                  <a:srgbClr val="0070C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ko-KR" altLang="en-US" sz="2000" dirty="0">
                <a:solidFill>
                  <a:srgbClr val="0070C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알고리즘을 사용하면 배경제거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가 가능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.</a:t>
            </a:r>
          </a:p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    -&gt;  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배경제거를 한다면 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shape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에 대한 정확도도 높이고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, </a:t>
            </a:r>
          </a:p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         </a:t>
            </a:r>
            <a:r>
              <a:rPr lang="ko-KR" altLang="en-US" sz="2000" dirty="0">
                <a:solidFill>
                  <a:srgbClr val="0070C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색상 추출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을 이용한 추천 모델도 가능할 것 같다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. </a:t>
            </a:r>
          </a:p>
          <a:p>
            <a:endParaRPr lang="en-US" altLang="ko-KR" sz="20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2. Shape, style, pattern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ko-KR" altLang="en-US" sz="2000" dirty="0">
                <a:solidFill>
                  <a:srgbClr val="0070C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특성을 세분화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하면 더 다양한 옷에 대한 추천이 가능할 것</a:t>
            </a:r>
            <a:endParaRPr lang="en-US" altLang="ko-KR" sz="20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endParaRPr lang="en-US" altLang="ko-KR" sz="20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3. Style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을 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TPO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로 확장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.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rgbClr val="0070C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면접룩</a:t>
            </a:r>
            <a:r>
              <a:rPr lang="en-US" altLang="ko-KR" sz="2000" dirty="0">
                <a:solidFill>
                  <a:srgbClr val="0070C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, </a:t>
            </a:r>
            <a:r>
              <a:rPr lang="ko-KR" altLang="en-US" sz="2000" dirty="0" err="1">
                <a:solidFill>
                  <a:srgbClr val="0070C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소개팅룩</a:t>
            </a:r>
            <a:r>
              <a:rPr lang="en-US" altLang="ko-KR" sz="2000" dirty="0">
                <a:solidFill>
                  <a:srgbClr val="0070C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ko-KR" altLang="en-US" sz="2000" dirty="0">
                <a:solidFill>
                  <a:srgbClr val="0070C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등 </a:t>
            </a:r>
            <a:r>
              <a:rPr lang="ko-KR" altLang="en-US" sz="2000" dirty="0" err="1">
                <a:solidFill>
                  <a:srgbClr val="0070C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상황별</a:t>
            </a:r>
            <a:r>
              <a:rPr lang="ko-KR" altLang="en-US" sz="2000" dirty="0">
                <a:solidFill>
                  <a:srgbClr val="0070C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코디 추천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으로 확장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.</a:t>
            </a:r>
          </a:p>
          <a:p>
            <a:endParaRPr lang="en-US" altLang="ko-KR" sz="20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4. 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모델 구현에 시간을 할애하느라 </a:t>
            </a:r>
            <a:r>
              <a:rPr lang="ko-KR" altLang="en-US" sz="2000" dirty="0">
                <a:solidFill>
                  <a:srgbClr val="0070C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웹 구현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 할 시간이 부족했다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. 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웹 구현을 해본다면 좋을 것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7781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28360" y="172874"/>
            <a:ext cx="1570380" cy="490694"/>
            <a:chOff x="6163519" y="1033853"/>
            <a:chExt cx="1570380" cy="490694"/>
          </a:xfrm>
        </p:grpSpPr>
        <p:sp>
          <p:nvSpPr>
            <p:cNvPr id="31" name="직사각형 30"/>
            <p:cNvSpPr/>
            <p:nvPr/>
          </p:nvSpPr>
          <p:spPr>
            <a:xfrm>
              <a:off x="6641933" y="1033853"/>
              <a:ext cx="10919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 err="1">
                  <a:latin typeface="a로케트" panose="02020600000000000000" pitchFamily="18" charset="-127"/>
                  <a:ea typeface="a로케트" panose="02020600000000000000" pitchFamily="18" charset="-127"/>
                </a:rPr>
                <a:t>느낀점</a:t>
              </a:r>
              <a:endPara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163519" y="1062882"/>
              <a:ext cx="5597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04.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91290" y="1317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925732"/>
              </p:ext>
            </p:extLst>
          </p:nvPr>
        </p:nvGraphicFramePr>
        <p:xfrm>
          <a:off x="1163509" y="1232831"/>
          <a:ext cx="9774753" cy="46050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36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err="1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느낀점</a:t>
                      </a:r>
                      <a:endParaRPr lang="ko-KR" altLang="en-US" b="0" dirty="0"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10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임지수</a:t>
                      </a:r>
                      <a:endParaRPr lang="en-US" altLang="ko-KR" b="0" dirty="0"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(</a:t>
                      </a:r>
                      <a:r>
                        <a:rPr lang="ko-KR" altLang="en-US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팀 리더</a:t>
                      </a:r>
                      <a:r>
                        <a:rPr lang="en-US" altLang="ko-KR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)</a:t>
                      </a:r>
                      <a:endParaRPr lang="ko-KR" altLang="en-US" b="0" dirty="0"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시작할 때만 하더라도 정말 가능할지</a:t>
                      </a: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시간이 충분할지 걱정이 많았다</a:t>
                      </a: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하지만 생각하는 것을 하나씩 </a:t>
                      </a:r>
                      <a:r>
                        <a:rPr lang="ko-KR" altLang="en-US" sz="1400" b="1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구현해나갔고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처음 팀원들과 생각한 그대로를 구현하게 되어 너무 만족스럽다</a:t>
                      </a: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특히 새로운 모델을 구현할 때</a:t>
                      </a: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혼자라면 쉽게 포기했을 부분을 같이 함으로써 포기하지 않을 수 있었고 많은 부분 배울 수 있었다</a:t>
                      </a: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처리에 대해서 집중적으로 다루면서 자신감도 생긴 것 같다</a:t>
                      </a: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다만 처음에 주어진 데이터를 너무 믿고 바로 사용했던 바람에 일정 시간을 허비한 것이 아까웠으며</a:t>
                      </a: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이번에 못 다한 구현은 나중에 개인적으로 라도 꼭 해보고 싶다 다짐했다</a:t>
                      </a: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7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박준원</a:t>
                      </a:r>
                      <a:endParaRPr lang="en-US" altLang="ko-KR" b="0" dirty="0"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(</a:t>
                      </a:r>
                      <a:r>
                        <a:rPr lang="ko-KR" altLang="en-US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팀원</a:t>
                      </a:r>
                      <a:r>
                        <a:rPr lang="en-US" altLang="ko-KR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)</a:t>
                      </a:r>
                      <a:endParaRPr lang="ko-KR" altLang="en-US" b="0" dirty="0"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데이터를 확보하는 과정까지 험난한 과정의 연속 이였습니다</a:t>
                      </a: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6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개월이라는 시간 동안 많은 것을 배웠다고 생각했지만 공부했던 상황과는 많은 변수들이 존재했으며 데이터를 전처리하고 모델을 구현하는 과정은 생각보다 쉽지 않았습니다</a:t>
                      </a: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그래서 해당 주제와 관련된 분류 모델에 대한 심층적인 고민을 하게 되었고 다양한 기법을 공부해가며 점차 프로젝트가 진행될수록 스스로가 성장할 수 있었던 좋은 기회가 되었습니다</a:t>
                      </a: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점차 완성도를 높일 수 있을 것 같은 욕심이 생기면서 앞으로 공부 해 나가는데 있어 좋은 동기부여도 되었습니다</a:t>
                      </a: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  <a:r>
                        <a:rPr lang="ko-KR" altLang="en-US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모두가 열심히 노력해서 나름 좋은 결과를 얻은 것 같아 기쁜 경험으로 남을 것 같습니다</a:t>
                      </a:r>
                      <a:r>
                        <a:rPr lang="en-US" altLang="ko-KR" sz="14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400" b="1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44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이혜준</a:t>
                      </a:r>
                      <a:endParaRPr lang="en-US" altLang="ko-KR" b="0" dirty="0"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(</a:t>
                      </a:r>
                      <a:r>
                        <a:rPr lang="ko-KR" altLang="en-US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팀원</a:t>
                      </a:r>
                      <a:r>
                        <a:rPr lang="en-US" altLang="ko-KR" b="0" dirty="0"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)</a:t>
                      </a:r>
                      <a:endParaRPr lang="ko-KR" altLang="en-US" b="0" dirty="0"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왜 데이터 분석에서 데이터 확보와 </a:t>
                      </a:r>
                      <a:r>
                        <a:rPr lang="ko-KR" altLang="en-US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전처리가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70%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라고 말씀하셨는지를 알 것 같았다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모델 구축을 위해서 방대한 양의 이미지를 전처리 하는 것이 어려웠다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그래도 팀 리더가 적극적으로 이끌어주고 모든 팀원들이 자기 역할을 다하기 위해 최선을 다해서 좋은 결과를 완성할 수 있었던 것 같다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이미지로 할 수 있는 전처리는 다 해본 것 같아서 이미지 모델 학습에 대해서 자세히 배울 수 있는 프로젝트였다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원하던 프로젝트 결과를 이뤄내서 뿌듯하고 만족스럽다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71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28360" y="172874"/>
            <a:ext cx="2570653" cy="490694"/>
            <a:chOff x="6163519" y="1033853"/>
            <a:chExt cx="2570653" cy="490694"/>
          </a:xfrm>
        </p:grpSpPr>
        <p:sp>
          <p:nvSpPr>
            <p:cNvPr id="31" name="직사각형 30"/>
            <p:cNvSpPr/>
            <p:nvPr/>
          </p:nvSpPr>
          <p:spPr>
            <a:xfrm>
              <a:off x="6641933" y="1033853"/>
              <a:ext cx="20922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배경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163519" y="1062882"/>
              <a:ext cx="5229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01.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pic>
        <p:nvPicPr>
          <p:cNvPr id="12" name="그림 11" descr="하얀색이(가) 표시된 사진&#10;&#10;자동 생성된 설명">
            <a:extLst>
              <a:ext uri="{FF2B5EF4-FFF2-40B4-BE49-F238E27FC236}">
                <a16:creationId xmlns:a16="http://schemas.microsoft.com/office/drawing/2014/main" id="{D8E3717E-0937-4B60-8596-E09A3BBE61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" t="1249" r="2059" b="1875"/>
          <a:stretch/>
        </p:blipFill>
        <p:spPr>
          <a:xfrm>
            <a:off x="652937" y="1670260"/>
            <a:ext cx="2461620" cy="2218842"/>
          </a:xfrm>
          <a:prstGeom prst="rect">
            <a:avLst/>
          </a:prstGeom>
          <a:ln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-840634" y="7934169"/>
            <a:ext cx="65027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의상 이미지를 입력하면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비슷한 상품을 검색해주는 </a:t>
            </a:r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롯데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닷컴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67092C-A32A-49FC-96EE-7622742BC6A8}"/>
              </a:ext>
            </a:extLst>
          </p:cNvPr>
          <p:cNvSpPr/>
          <p:nvPr/>
        </p:nvSpPr>
        <p:spPr>
          <a:xfrm>
            <a:off x="843643" y="4793609"/>
            <a:ext cx="40936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코디 서비스들은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비슷한 상품을 이미지로 </a:t>
            </a:r>
            <a:r>
              <a:rPr lang="ko-KR" altLang="en-US" sz="1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해주거나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고객의 평소 스타일을 분석해 그에 맞는 옷을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벌로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제안해주는 서비스가 대부분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422F11-DC2A-480F-A0A4-D1148F089338}"/>
              </a:ext>
            </a:extLst>
          </p:cNvPr>
          <p:cNvSpPr/>
          <p:nvPr/>
        </p:nvSpPr>
        <p:spPr>
          <a:xfrm>
            <a:off x="4707397" y="7710932"/>
            <a:ext cx="63166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완전 새로운 코디가 아니라</a:t>
            </a:r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가지고 있는 옷을 다양한 스타일로 연출할 수 있도록 하는 코디 서비스를 제공하자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!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42502C8-B7AD-4C93-86B0-2EEEC5EB5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87" y="2427655"/>
            <a:ext cx="2398526" cy="211634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5" t="18215" r="17977" b="9734"/>
          <a:stretch/>
        </p:blipFill>
        <p:spPr>
          <a:xfrm>
            <a:off x="4531204" y="7498034"/>
            <a:ext cx="1130921" cy="2826453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6029146" y="7689740"/>
            <a:ext cx="1582546" cy="2443040"/>
            <a:chOff x="10114075" y="1913571"/>
            <a:chExt cx="1582546" cy="244304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95" t="18215" r="17977" b="58202"/>
            <a:stretch/>
          </p:blipFill>
          <p:spPr>
            <a:xfrm>
              <a:off x="10134473" y="1913571"/>
              <a:ext cx="1562148" cy="1277937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7" t="6659" r="2989" b="1111"/>
            <a:stretch/>
          </p:blipFill>
          <p:spPr>
            <a:xfrm>
              <a:off x="10114075" y="3170223"/>
              <a:ext cx="1560863" cy="1186388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67092C-A32A-49FC-96EE-7622742BC6A8}"/>
              </a:ext>
            </a:extLst>
          </p:cNvPr>
          <p:cNvSpPr/>
          <p:nvPr/>
        </p:nvSpPr>
        <p:spPr>
          <a:xfrm>
            <a:off x="6717992" y="7262399"/>
            <a:ext cx="4798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자신이 </a:t>
            </a:r>
            <a:r>
              <a:rPr lang="ko-KR" altLang="en-US" sz="1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가진 옷을 활용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 다양한 스타일을 연출할 수 있는 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코디 서비스를 제공하자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67092C-A32A-49FC-96EE-7622742BC6A8}"/>
              </a:ext>
            </a:extLst>
          </p:cNvPr>
          <p:cNvSpPr/>
          <p:nvPr/>
        </p:nvSpPr>
        <p:spPr>
          <a:xfrm>
            <a:off x="6426955" y="5043342"/>
            <a:ext cx="4798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한 벌의 구매보다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자신이 </a:t>
            </a:r>
            <a:r>
              <a:rPr lang="ko-KR" altLang="en-US" sz="1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가진 옷을 활용해 다양한 스타일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연출하고자 하는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Needs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992" y="2104818"/>
            <a:ext cx="42164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99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3BAD63D-A684-46E6-AC0A-75C40B2FA6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EC900-0229-417B-89D3-65131A23EEB0}"/>
              </a:ext>
            </a:extLst>
          </p:cNvPr>
          <p:cNvSpPr/>
          <p:nvPr/>
        </p:nvSpPr>
        <p:spPr>
          <a:xfrm>
            <a:off x="4388648" y="2427636"/>
            <a:ext cx="3414717" cy="107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감사합니다</a:t>
            </a:r>
            <a:r>
              <a:rPr lang="en-US" altLang="ko-KR" sz="48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.</a:t>
            </a:r>
            <a:endParaRPr lang="en-US" altLang="ko-KR" sz="4800" dirty="0">
              <a:solidFill>
                <a:srgbClr val="FFFF00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293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28360" y="172874"/>
            <a:ext cx="2570653" cy="490694"/>
            <a:chOff x="6163519" y="1033853"/>
            <a:chExt cx="2570653" cy="490694"/>
          </a:xfrm>
        </p:grpSpPr>
        <p:sp>
          <p:nvSpPr>
            <p:cNvPr id="31" name="직사각형 30"/>
            <p:cNvSpPr/>
            <p:nvPr/>
          </p:nvSpPr>
          <p:spPr>
            <a:xfrm>
              <a:off x="6641933" y="1033853"/>
              <a:ext cx="20922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배경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163519" y="1062882"/>
              <a:ext cx="5229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01.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pic>
        <p:nvPicPr>
          <p:cNvPr id="12" name="그림 11" descr="하얀색이(가) 표시된 사진&#10;&#10;자동 생성된 설명">
            <a:extLst>
              <a:ext uri="{FF2B5EF4-FFF2-40B4-BE49-F238E27FC236}">
                <a16:creationId xmlns:a16="http://schemas.microsoft.com/office/drawing/2014/main" id="{D8E3717E-0937-4B60-8596-E09A3BBE61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" t="1249" r="2059" b="1875"/>
          <a:stretch/>
        </p:blipFill>
        <p:spPr>
          <a:xfrm>
            <a:off x="652937" y="1670260"/>
            <a:ext cx="2461620" cy="2218842"/>
          </a:xfrm>
          <a:prstGeom prst="rect">
            <a:avLst/>
          </a:prstGeom>
          <a:ln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-840634" y="7934169"/>
            <a:ext cx="65027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의상 이미지를 입력하면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비슷한 상품을 검색해주는 </a:t>
            </a:r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롯데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닷컴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67092C-A32A-49FC-96EE-7622742BC6A8}"/>
              </a:ext>
            </a:extLst>
          </p:cNvPr>
          <p:cNvSpPr/>
          <p:nvPr/>
        </p:nvSpPr>
        <p:spPr>
          <a:xfrm>
            <a:off x="843643" y="4793609"/>
            <a:ext cx="40936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코디 서비스들은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비슷한 상품을 이미지로 </a:t>
            </a:r>
            <a:r>
              <a:rPr lang="ko-KR" altLang="en-US" sz="1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해주거나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고객의 평소 스타일을 분석해 그에 맞는 옷을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벌로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제안해주는 서비스가 대부분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42502C8-B7AD-4C93-86B0-2EEEC5EB5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87" y="2427655"/>
            <a:ext cx="2398526" cy="211634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5" t="18215" r="17977" b="9734"/>
          <a:stretch/>
        </p:blipFill>
        <p:spPr>
          <a:xfrm>
            <a:off x="4531204" y="7498034"/>
            <a:ext cx="1130921" cy="2826453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6029146" y="7689740"/>
            <a:ext cx="1582546" cy="2443040"/>
            <a:chOff x="10114075" y="1913571"/>
            <a:chExt cx="1582546" cy="244304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95" t="18215" r="17977" b="58202"/>
            <a:stretch/>
          </p:blipFill>
          <p:spPr>
            <a:xfrm>
              <a:off x="10134473" y="1913571"/>
              <a:ext cx="1562148" cy="1277937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7" t="6659" r="2989" b="1111"/>
            <a:stretch/>
          </p:blipFill>
          <p:spPr>
            <a:xfrm>
              <a:off x="10114075" y="3170223"/>
              <a:ext cx="1560863" cy="1186388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67092C-A32A-49FC-96EE-7622742BC6A8}"/>
              </a:ext>
            </a:extLst>
          </p:cNvPr>
          <p:cNvSpPr/>
          <p:nvPr/>
        </p:nvSpPr>
        <p:spPr>
          <a:xfrm>
            <a:off x="6717992" y="7262399"/>
            <a:ext cx="4798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자신이 </a:t>
            </a:r>
            <a:r>
              <a:rPr lang="ko-KR" altLang="en-US" sz="1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가진 옷을 활용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 다양한 스타일을 연출할 수 있는 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코디 서비스를 제공하자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67092C-A32A-49FC-96EE-7622742BC6A8}"/>
              </a:ext>
            </a:extLst>
          </p:cNvPr>
          <p:cNvSpPr/>
          <p:nvPr/>
        </p:nvSpPr>
        <p:spPr>
          <a:xfrm>
            <a:off x="6426955" y="5043342"/>
            <a:ext cx="4798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한 벌의 구매보다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자신이 </a:t>
            </a:r>
            <a:r>
              <a:rPr lang="ko-KR" altLang="en-US" sz="1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가진 옷을 활용해 다양한 스타일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연출하고자 하는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Needs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992" y="2104818"/>
            <a:ext cx="4216400" cy="23717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422F11-DC2A-480F-A0A4-D1148F089338}"/>
              </a:ext>
            </a:extLst>
          </p:cNvPr>
          <p:cNvSpPr/>
          <p:nvPr/>
        </p:nvSpPr>
        <p:spPr>
          <a:xfrm>
            <a:off x="1930400" y="2361045"/>
            <a:ext cx="8291107" cy="1955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FF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가지고 있는 옷을 활용</a:t>
            </a:r>
            <a:r>
              <a:rPr lang="ko-KR" altLang="en-US" sz="28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해</a:t>
            </a:r>
            <a:endParaRPr lang="en-US" altLang="ko-KR" sz="2800" dirty="0">
              <a:solidFill>
                <a:schemeClr val="bg1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FF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다양한 스타일을 연출</a:t>
            </a:r>
            <a:r>
              <a:rPr lang="ko-KR" altLang="en-US" sz="28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할 수 있는 </a:t>
            </a:r>
            <a:endParaRPr lang="en-US" altLang="ko-KR" sz="2800" dirty="0">
              <a:solidFill>
                <a:schemeClr val="bg1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코디 서비스를 제공하자</a:t>
            </a:r>
            <a:r>
              <a:rPr lang="en-US" altLang="ko-KR" sz="28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14533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28360" y="172874"/>
            <a:ext cx="2570653" cy="490694"/>
            <a:chOff x="6163519" y="1033853"/>
            <a:chExt cx="2570653" cy="490694"/>
          </a:xfrm>
        </p:grpSpPr>
        <p:sp>
          <p:nvSpPr>
            <p:cNvPr id="31" name="직사각형 30"/>
            <p:cNvSpPr/>
            <p:nvPr/>
          </p:nvSpPr>
          <p:spPr>
            <a:xfrm>
              <a:off x="6641933" y="1033853"/>
              <a:ext cx="20922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배경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163519" y="1062882"/>
              <a:ext cx="5229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01.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751109" y="7936670"/>
            <a:ext cx="56380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연출하고 싶은 스타일을 입력하고</a:t>
            </a:r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가지고 있는 옷의 상의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(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하의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)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를 입력하면</a:t>
            </a:r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그에 어울리는 하의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(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상의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)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를 추천해주는</a:t>
            </a:r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서비스를 기획해보자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!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82203" y="1820531"/>
            <a:ext cx="2241319" cy="3981192"/>
            <a:chOff x="560865" y="1704550"/>
            <a:chExt cx="2241319" cy="398119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95" t="18215" r="17977" b="9734"/>
            <a:stretch/>
          </p:blipFill>
          <p:spPr>
            <a:xfrm>
              <a:off x="982980" y="1704550"/>
              <a:ext cx="1381159" cy="3451861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560865" y="5224077"/>
              <a:ext cx="22413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평소 편하게 입던 반팔 티</a:t>
              </a:r>
              <a:endParaRPr lang="en-US" altLang="ko-KR" sz="12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여성스럽게 연출할 수 있을까</a:t>
              </a:r>
              <a:r>
                <a:rPr lang="en-US" altLang="ko-KR" sz="12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?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526365" y="2466542"/>
            <a:ext cx="2088829" cy="1667446"/>
            <a:chOff x="2673592" y="2208163"/>
            <a:chExt cx="2088829" cy="1667446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2884781" y="2647530"/>
              <a:ext cx="1877640" cy="1228079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□   </a:t>
              </a:r>
              <a:r>
                <a:rPr lang="en-US" altLang="ko-KR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Feminine</a:t>
              </a:r>
            </a:p>
            <a:p>
              <a:r>
                <a:rPr lang="ko-KR" altLang="en-US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□   </a:t>
              </a:r>
              <a:r>
                <a:rPr lang="en-US" altLang="ko-KR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Casual</a:t>
              </a:r>
            </a:p>
            <a:p>
              <a:r>
                <a:rPr lang="ko-KR" altLang="en-US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□   </a:t>
              </a:r>
              <a:r>
                <a:rPr lang="en-US" altLang="ko-KR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Formal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3592" y="2208163"/>
              <a:ext cx="1138579" cy="1138579"/>
            </a:xfrm>
            <a:prstGeom prst="rect">
              <a:avLst/>
            </a:prstGeom>
          </p:spPr>
        </p:pic>
      </p:grpSp>
      <p:cxnSp>
        <p:nvCxnSpPr>
          <p:cNvPr id="13" name="직선 화살표 연결선 12"/>
          <p:cNvCxnSpPr/>
          <p:nvPr/>
        </p:nvCxnSpPr>
        <p:spPr>
          <a:xfrm>
            <a:off x="4133929" y="3564716"/>
            <a:ext cx="598249" cy="741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6647839" y="3587285"/>
            <a:ext cx="598249" cy="741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870804" y="4196007"/>
            <a:ext cx="1676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원하는 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Style 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선택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67683" y="4198588"/>
            <a:ext cx="1359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상의 사진 입력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" t="6659" r="2989" b="1111"/>
          <a:stretch/>
        </p:blipFill>
        <p:spPr>
          <a:xfrm>
            <a:off x="7373065" y="2974457"/>
            <a:ext cx="1560863" cy="118638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7679402" y="4230740"/>
            <a:ext cx="10038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하의 추천 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9832158" y="2243426"/>
            <a:ext cx="1582546" cy="2443040"/>
            <a:chOff x="10114075" y="1913571"/>
            <a:chExt cx="1582546" cy="2443040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95" t="18215" r="17977" b="58202"/>
            <a:stretch/>
          </p:blipFill>
          <p:spPr>
            <a:xfrm>
              <a:off x="10134473" y="1913571"/>
              <a:ext cx="1562148" cy="1277937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7" t="6659" r="2989" b="1111"/>
            <a:stretch/>
          </p:blipFill>
          <p:spPr>
            <a:xfrm>
              <a:off x="10114075" y="3170223"/>
              <a:ext cx="1560863" cy="1186388"/>
            </a:xfrm>
            <a:prstGeom prst="rect">
              <a:avLst/>
            </a:prstGeom>
          </p:spPr>
        </p:pic>
      </p:grpSp>
      <p:cxnSp>
        <p:nvCxnSpPr>
          <p:cNvPr id="40" name="직선 화살표 연결선 39"/>
          <p:cNvCxnSpPr/>
          <p:nvPr/>
        </p:nvCxnSpPr>
        <p:spPr>
          <a:xfrm>
            <a:off x="9091486" y="3592181"/>
            <a:ext cx="598249" cy="741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9537016" y="4889823"/>
            <a:ext cx="2193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atin typeface="a로케트" panose="02020600000000000000" pitchFamily="18" charset="-127"/>
                <a:ea typeface="a로케트" panose="02020600000000000000" pitchFamily="18" charset="-127"/>
              </a:rPr>
              <a:t>평소 편하게 입던 반팔 티</a:t>
            </a:r>
            <a:endParaRPr lang="en-US" altLang="ko-KR" sz="12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로케트" panose="02020600000000000000" pitchFamily="18" charset="-127"/>
                <a:ea typeface="a로케트" panose="02020600000000000000" pitchFamily="18" charset="-127"/>
              </a:rPr>
              <a:t>여성스럽게 연출할 수 있구나</a:t>
            </a:r>
            <a:r>
              <a:rPr lang="en-US" altLang="ko-KR" sz="1200" dirty="0">
                <a:latin typeface="a로케트" panose="02020600000000000000" pitchFamily="18" charset="-127"/>
                <a:ea typeface="a로케트" panose="02020600000000000000" pitchFamily="18" charset="-127"/>
              </a:rPr>
              <a:t>!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0130" y="944802"/>
            <a:ext cx="24208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로케트" panose="02020600000000000000" pitchFamily="18" charset="-127"/>
                <a:ea typeface="a로케트" panose="02020600000000000000" pitchFamily="18" charset="-127"/>
              </a:rPr>
              <a:t>&lt;</a:t>
            </a:r>
            <a:r>
              <a:rPr lang="ko-KR" altLang="en-US" sz="2800" dirty="0">
                <a:latin typeface="a로케트" panose="02020600000000000000" pitchFamily="18" charset="-127"/>
                <a:ea typeface="a로케트" panose="02020600000000000000" pitchFamily="18" charset="-127"/>
              </a:rPr>
              <a:t>사용자 관점</a:t>
            </a:r>
            <a:r>
              <a:rPr lang="en-US" altLang="ko-KR" sz="2800" dirty="0">
                <a:latin typeface="a로케트" panose="02020600000000000000" pitchFamily="18" charset="-127"/>
                <a:ea typeface="a로케트" panose="02020600000000000000" pitchFamily="18" charset="-127"/>
              </a:rPr>
              <a:t>&gt;</a:t>
            </a:r>
            <a:endParaRPr lang="ko-KR" altLang="en-US" sz="28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5" t="18215" r="17977" b="58202"/>
          <a:stretch/>
        </p:blipFill>
        <p:spPr>
          <a:xfrm>
            <a:off x="2498089" y="2858110"/>
            <a:ext cx="1562148" cy="12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3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28360" y="172874"/>
            <a:ext cx="2570653" cy="490694"/>
            <a:chOff x="6163519" y="1033853"/>
            <a:chExt cx="2570653" cy="490694"/>
          </a:xfrm>
        </p:grpSpPr>
        <p:sp>
          <p:nvSpPr>
            <p:cNvPr id="31" name="직사각형 30"/>
            <p:cNvSpPr/>
            <p:nvPr/>
          </p:nvSpPr>
          <p:spPr>
            <a:xfrm>
              <a:off x="6641933" y="1033853"/>
              <a:ext cx="20922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배경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163519" y="1062882"/>
              <a:ext cx="5229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01.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751109" y="7936670"/>
            <a:ext cx="56380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연출하고 싶은 스타일을 입력하고</a:t>
            </a:r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가지고 있는 옷의 상의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(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하의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)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를 입력하면</a:t>
            </a:r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그에 어울리는 하의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(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상의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)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를 추천해주는</a:t>
            </a:r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서비스를 기획해보자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!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245936" y="1905049"/>
            <a:ext cx="1562148" cy="1626552"/>
            <a:chOff x="5318633" y="2555981"/>
            <a:chExt cx="1562148" cy="1626552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95" t="18215" r="17977" b="58202"/>
            <a:stretch/>
          </p:blipFill>
          <p:spPr>
            <a:xfrm>
              <a:off x="5318633" y="2555981"/>
              <a:ext cx="1562148" cy="1277937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5362984" y="3874756"/>
              <a:ext cx="13596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상의 사진 입력</a:t>
              </a:r>
              <a:endPara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cxnSp>
        <p:nvCxnSpPr>
          <p:cNvPr id="40" name="직선 화살표 연결선 39"/>
          <p:cNvCxnSpPr/>
          <p:nvPr/>
        </p:nvCxnSpPr>
        <p:spPr>
          <a:xfrm>
            <a:off x="2919544" y="2618553"/>
            <a:ext cx="598249" cy="741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59937" y="1034424"/>
            <a:ext cx="2424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로케트" panose="02020600000000000000" pitchFamily="18" charset="-127"/>
                <a:ea typeface="a로케트" panose="02020600000000000000" pitchFamily="18" charset="-127"/>
              </a:rPr>
              <a:t>&lt;</a:t>
            </a:r>
            <a:r>
              <a:rPr lang="ko-KR" altLang="en-US" sz="2800" dirty="0">
                <a:latin typeface="a로케트" panose="02020600000000000000" pitchFamily="18" charset="-127"/>
                <a:ea typeface="a로케트" panose="02020600000000000000" pitchFamily="18" charset="-127"/>
              </a:rPr>
              <a:t>개발자 관점</a:t>
            </a:r>
            <a:r>
              <a:rPr lang="en-US" altLang="ko-KR" sz="2800" dirty="0">
                <a:latin typeface="a로케트" panose="02020600000000000000" pitchFamily="18" charset="-127"/>
                <a:ea typeface="a로케트" panose="02020600000000000000" pitchFamily="18" charset="-127"/>
              </a:rPr>
              <a:t>&gt;</a:t>
            </a:r>
            <a:endParaRPr lang="ko-KR" altLang="en-US" sz="28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577012" y="2011923"/>
            <a:ext cx="1877640" cy="12280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Shape : </a:t>
            </a:r>
            <a:r>
              <a:rPr lang="ko-KR" altLang="en-US" sz="1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반팔티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Pattern : 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그래픽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5513871" y="2625962"/>
            <a:ext cx="598249" cy="741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981330" y="1581764"/>
            <a:ext cx="2097798" cy="1670457"/>
            <a:chOff x="5516634" y="1571084"/>
            <a:chExt cx="2097798" cy="1670457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5736792" y="2013462"/>
              <a:ext cx="1877640" cy="1228079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□   </a:t>
              </a:r>
              <a:r>
                <a:rPr lang="en-US" altLang="ko-KR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Feminine</a:t>
              </a:r>
            </a:p>
            <a:p>
              <a:r>
                <a:rPr lang="ko-KR" altLang="en-US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□   </a:t>
              </a:r>
              <a:r>
                <a:rPr lang="en-US" altLang="ko-KR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Casual</a:t>
              </a:r>
            </a:p>
            <a:p>
              <a:r>
                <a:rPr lang="ko-KR" altLang="en-US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□   </a:t>
              </a:r>
              <a:r>
                <a:rPr lang="en-US" altLang="ko-KR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Formal</a:t>
              </a: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634" y="1571084"/>
              <a:ext cx="1138579" cy="1138579"/>
            </a:xfrm>
            <a:prstGeom prst="rect">
              <a:avLst/>
            </a:prstGeom>
          </p:spPr>
        </p:pic>
      </p:grpSp>
      <p:sp>
        <p:nvSpPr>
          <p:cNvPr id="48" name="직사각형 47"/>
          <p:cNvSpPr/>
          <p:nvPr/>
        </p:nvSpPr>
        <p:spPr>
          <a:xfrm>
            <a:off x="5844512" y="3308238"/>
            <a:ext cx="26380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Feminine 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추천 매트릭스에서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그래픽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_</a:t>
            </a:r>
            <a:r>
              <a:rPr lang="ko-KR" altLang="en-US" sz="1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반팔티와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 가장 많이 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matching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한 하의 찾기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630678" y="3306348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입력값의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shape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과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ctr"/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Pattern 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분류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8146767" y="2653286"/>
            <a:ext cx="598249" cy="741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8885924" y="2047554"/>
            <a:ext cx="1975762" cy="12280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Shape : </a:t>
            </a:r>
            <a:r>
              <a:rPr lang="ko-KR" altLang="en-US" sz="1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쉬폰스커트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Pattern : 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체크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9883867" y="3376548"/>
            <a:ext cx="2199" cy="66039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" t="6659" r="2989" b="1111"/>
          <a:stretch/>
        </p:blipFill>
        <p:spPr>
          <a:xfrm>
            <a:off x="9199606" y="4166293"/>
            <a:ext cx="1560863" cy="118638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9199606" y="5382879"/>
            <a:ext cx="25815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체크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_</a:t>
            </a:r>
            <a:r>
              <a:rPr lang="ko-KR" altLang="en-US" sz="1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쉬폰스커트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 사진 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990035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28360" y="172874"/>
            <a:ext cx="2570653" cy="490694"/>
            <a:chOff x="6163519" y="1033853"/>
            <a:chExt cx="2570653" cy="490694"/>
          </a:xfrm>
        </p:grpSpPr>
        <p:sp>
          <p:nvSpPr>
            <p:cNvPr id="31" name="직사각형 30"/>
            <p:cNvSpPr/>
            <p:nvPr/>
          </p:nvSpPr>
          <p:spPr>
            <a:xfrm>
              <a:off x="6641933" y="1033853"/>
              <a:ext cx="20922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배경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163519" y="1062882"/>
              <a:ext cx="5229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01.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751109" y="7936670"/>
            <a:ext cx="44614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옷의 모양에 해당하는 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shape</a:t>
            </a:r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과</a:t>
            </a:r>
            <a:endParaRPr lang="en-US" altLang="ko-KR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옷의 무늬에 해당하는 </a:t>
            </a:r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pattern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245936" y="1905049"/>
            <a:ext cx="1562148" cy="1626552"/>
            <a:chOff x="5318633" y="2555981"/>
            <a:chExt cx="1562148" cy="1626552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95" t="18215" r="17977" b="58202"/>
            <a:stretch/>
          </p:blipFill>
          <p:spPr>
            <a:xfrm>
              <a:off x="5318633" y="2555981"/>
              <a:ext cx="1562148" cy="1277937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5362984" y="3874756"/>
              <a:ext cx="13596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상의 사진 입력</a:t>
              </a:r>
              <a:endPara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cxnSp>
        <p:nvCxnSpPr>
          <p:cNvPr id="40" name="직선 화살표 연결선 39"/>
          <p:cNvCxnSpPr/>
          <p:nvPr/>
        </p:nvCxnSpPr>
        <p:spPr>
          <a:xfrm>
            <a:off x="2919544" y="2618553"/>
            <a:ext cx="598249" cy="741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59937" y="1034424"/>
            <a:ext cx="14654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로케트" panose="02020600000000000000" pitchFamily="18" charset="-127"/>
                <a:ea typeface="a로케트" panose="02020600000000000000" pitchFamily="18" charset="-127"/>
              </a:rPr>
              <a:t>&lt;</a:t>
            </a:r>
            <a:r>
              <a:rPr lang="ko-KR" altLang="en-US" sz="1600" dirty="0">
                <a:latin typeface="a로케트" panose="02020600000000000000" pitchFamily="18" charset="-127"/>
                <a:ea typeface="a로케트" panose="02020600000000000000" pitchFamily="18" charset="-127"/>
              </a:rPr>
              <a:t>개발자 관점</a:t>
            </a:r>
            <a:r>
              <a:rPr lang="en-US" altLang="ko-KR" sz="1600" dirty="0">
                <a:latin typeface="a로케트" panose="02020600000000000000" pitchFamily="18" charset="-127"/>
                <a:ea typeface="a로케트" panose="02020600000000000000" pitchFamily="18" charset="-127"/>
              </a:rPr>
              <a:t>&gt;</a:t>
            </a:r>
            <a:endParaRPr lang="ko-KR" altLang="en-US" sz="16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577012" y="2011923"/>
            <a:ext cx="1877640" cy="12280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Shape : </a:t>
            </a:r>
            <a:r>
              <a:rPr lang="ko-KR" altLang="en-US" sz="1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반팔티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Pattern : 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그래픽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5513871" y="2625962"/>
            <a:ext cx="598249" cy="741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981330" y="1581764"/>
            <a:ext cx="2097798" cy="1670457"/>
            <a:chOff x="5516634" y="1571084"/>
            <a:chExt cx="2097798" cy="1670457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5736792" y="2013462"/>
              <a:ext cx="1877640" cy="1228079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□   </a:t>
              </a:r>
              <a:r>
                <a:rPr lang="en-US" altLang="ko-KR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Feminine</a:t>
              </a:r>
            </a:p>
            <a:p>
              <a:r>
                <a:rPr lang="ko-KR" altLang="en-US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□   </a:t>
              </a:r>
              <a:r>
                <a:rPr lang="en-US" altLang="ko-KR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Casual</a:t>
              </a:r>
            </a:p>
            <a:p>
              <a:r>
                <a:rPr lang="ko-KR" altLang="en-US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□   </a:t>
              </a:r>
              <a:r>
                <a:rPr lang="en-US" altLang="ko-KR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Formal</a:t>
              </a: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634" y="1571084"/>
              <a:ext cx="1138579" cy="1138579"/>
            </a:xfrm>
            <a:prstGeom prst="rect">
              <a:avLst/>
            </a:prstGeom>
          </p:spPr>
        </p:pic>
      </p:grpSp>
      <p:sp>
        <p:nvSpPr>
          <p:cNvPr id="48" name="직사각형 47"/>
          <p:cNvSpPr/>
          <p:nvPr/>
        </p:nvSpPr>
        <p:spPr>
          <a:xfrm>
            <a:off x="5844512" y="3308238"/>
            <a:ext cx="26380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Feminine 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추천 매트릭스에서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그래픽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_</a:t>
            </a:r>
            <a:r>
              <a:rPr lang="ko-KR" altLang="en-US" sz="1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반팔티와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 가장 많이 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matching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한 하의 찾기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630678" y="3306348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입력값의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shape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과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ctr"/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Pattern 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분류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8146767" y="2653286"/>
            <a:ext cx="598249" cy="741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8885924" y="2047554"/>
            <a:ext cx="1975762" cy="12280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Shape : </a:t>
            </a:r>
            <a:r>
              <a:rPr lang="ko-KR" altLang="en-US" sz="1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쉬폰스커트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Pattern : 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체크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9883867" y="3376548"/>
            <a:ext cx="2199" cy="66039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" t="6659" r="2989" b="1111"/>
          <a:stretch/>
        </p:blipFill>
        <p:spPr>
          <a:xfrm>
            <a:off x="9199606" y="4166293"/>
            <a:ext cx="1560863" cy="118638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9199606" y="5382879"/>
            <a:ext cx="25815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체크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_</a:t>
            </a:r>
            <a:r>
              <a:rPr lang="ko-KR" altLang="en-US" sz="1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쉬폰스커트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 사진 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return</a:t>
            </a:r>
          </a:p>
        </p:txBody>
      </p:sp>
      <p:sp>
        <p:nvSpPr>
          <p:cNvPr id="35" name="자유형 34"/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1445185 w 12192000"/>
              <a:gd name="connsiteY0" fmla="*/ 1581764 h 6858000"/>
              <a:gd name="connsiteX1" fmla="*/ 1034320 w 12192000"/>
              <a:gd name="connsiteY1" fmla="*/ 1992629 h 6858000"/>
              <a:gd name="connsiteX2" fmla="*/ 1034320 w 12192000"/>
              <a:gd name="connsiteY2" fmla="*/ 3636037 h 6858000"/>
              <a:gd name="connsiteX3" fmla="*/ 1445185 w 12192000"/>
              <a:gd name="connsiteY3" fmla="*/ 4046902 h 6858000"/>
              <a:gd name="connsiteX4" fmla="*/ 5103006 w 12192000"/>
              <a:gd name="connsiteY4" fmla="*/ 4046902 h 6858000"/>
              <a:gd name="connsiteX5" fmla="*/ 5513871 w 12192000"/>
              <a:gd name="connsiteY5" fmla="*/ 3636037 h 6858000"/>
              <a:gd name="connsiteX6" fmla="*/ 5513871 w 12192000"/>
              <a:gd name="connsiteY6" fmla="*/ 1992629 h 6858000"/>
              <a:gd name="connsiteX7" fmla="*/ 5103006 w 12192000"/>
              <a:gd name="connsiteY7" fmla="*/ 1581764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445185" y="1581764"/>
                </a:moveTo>
                <a:cubicBezTo>
                  <a:pt x="1218271" y="1581764"/>
                  <a:pt x="1034320" y="1765715"/>
                  <a:pt x="1034320" y="1992629"/>
                </a:cubicBezTo>
                <a:lnTo>
                  <a:pt x="1034320" y="3636037"/>
                </a:lnTo>
                <a:cubicBezTo>
                  <a:pt x="1034320" y="3862951"/>
                  <a:pt x="1218271" y="4046902"/>
                  <a:pt x="1445185" y="4046902"/>
                </a:cubicBezTo>
                <a:lnTo>
                  <a:pt x="5103006" y="4046902"/>
                </a:lnTo>
                <a:cubicBezTo>
                  <a:pt x="5329920" y="4046902"/>
                  <a:pt x="5513871" y="3862951"/>
                  <a:pt x="5513871" y="3636037"/>
                </a:cubicBezTo>
                <a:lnTo>
                  <a:pt x="5513871" y="1992629"/>
                </a:lnTo>
                <a:cubicBezTo>
                  <a:pt x="5513871" y="1765715"/>
                  <a:pt x="5329920" y="1581764"/>
                  <a:pt x="5103006" y="158176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0C0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A422F11-DC2A-480F-A0A4-D1148F089338}"/>
              </a:ext>
            </a:extLst>
          </p:cNvPr>
          <p:cNvSpPr/>
          <p:nvPr/>
        </p:nvSpPr>
        <p:spPr>
          <a:xfrm>
            <a:off x="5844512" y="3207251"/>
            <a:ext cx="53266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옷의 </a:t>
            </a:r>
            <a:r>
              <a:rPr lang="en-US" altLang="ko-KR" sz="2400" dirty="0">
                <a:solidFill>
                  <a:srgbClr val="FFFF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shape</a:t>
            </a:r>
            <a:r>
              <a:rPr lang="ko-KR" altLang="en-US" sz="2400" dirty="0">
                <a:solidFill>
                  <a:srgbClr val="FFFF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과 </a:t>
            </a:r>
            <a:r>
              <a:rPr lang="en-US" altLang="ko-KR" sz="2400" dirty="0">
                <a:solidFill>
                  <a:srgbClr val="FFFF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pattern </a:t>
            </a:r>
            <a:r>
              <a:rPr lang="ko-KR" altLang="en-US" sz="2400" dirty="0">
                <a:solidFill>
                  <a:srgbClr val="FFFF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분류 모델</a:t>
            </a:r>
            <a:endParaRPr lang="en-US" altLang="ko-KR" sz="2400" dirty="0">
              <a:solidFill>
                <a:srgbClr val="FFFF00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입력 받은 옷의 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shape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pattern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특성을 추출할 수 있도록 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255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03;g72215808b2_0_19"/>
          <p:cNvCxnSpPr/>
          <p:nvPr/>
        </p:nvCxnSpPr>
        <p:spPr>
          <a:xfrm>
            <a:off x="228360" y="771950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105;g72215808b2_0_19" descr="\\26.2.121.50\online\#New_집합교육1그룹\08.정부지원\☆ 4차산업혁명선도인력양성사업\＃4차 운영\[공통] 4차 로고\[로고]_4차산업_가로타입_ver2 - 복사본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4973" y="6482929"/>
            <a:ext cx="951113" cy="2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6;g72215808b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30" y="6419028"/>
            <a:ext cx="1680270" cy="35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3;g72215808b2_0_19"/>
          <p:cNvCxnSpPr/>
          <p:nvPr/>
        </p:nvCxnSpPr>
        <p:spPr>
          <a:xfrm>
            <a:off x="228360" y="6338183"/>
            <a:ext cx="11782213" cy="0"/>
          </a:xfrm>
          <a:prstGeom prst="straightConnector1">
            <a:avLst/>
          </a:prstGeom>
          <a:solidFill>
            <a:srgbClr val="003099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TextBox 28"/>
          <p:cNvSpPr txBox="1"/>
          <p:nvPr/>
        </p:nvSpPr>
        <p:spPr>
          <a:xfrm>
            <a:off x="3023117" y="-1221391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28360" y="172874"/>
            <a:ext cx="2570653" cy="490694"/>
            <a:chOff x="6163519" y="1033853"/>
            <a:chExt cx="2570653" cy="490694"/>
          </a:xfrm>
        </p:grpSpPr>
        <p:sp>
          <p:nvSpPr>
            <p:cNvPr id="31" name="직사각형 30"/>
            <p:cNvSpPr/>
            <p:nvPr/>
          </p:nvSpPr>
          <p:spPr>
            <a:xfrm>
              <a:off x="6641933" y="1033853"/>
              <a:ext cx="20922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배경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163519" y="1062882"/>
              <a:ext cx="5229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70C0"/>
                  </a:solidFill>
                  <a:latin typeface="Impact" panose="020B0806030902050204" pitchFamily="34" charset="0"/>
                  <a:ea typeface="HY견고딕" panose="02030600000101010101" pitchFamily="18" charset="-127"/>
                </a:rPr>
                <a:t>01.</a:t>
              </a:r>
              <a:endParaRPr lang="ko-KR" altLang="en-US" sz="2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245936" y="1905049"/>
            <a:ext cx="1562148" cy="1626552"/>
            <a:chOff x="5318633" y="2555981"/>
            <a:chExt cx="1562148" cy="1626552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95" t="18215" r="17977" b="58202"/>
            <a:stretch/>
          </p:blipFill>
          <p:spPr>
            <a:xfrm>
              <a:off x="5318633" y="2555981"/>
              <a:ext cx="1562148" cy="1277937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5362984" y="3874756"/>
              <a:ext cx="13596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상의 사진 입력</a:t>
              </a:r>
              <a:endPara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cxnSp>
        <p:nvCxnSpPr>
          <p:cNvPr id="40" name="직선 화살표 연결선 39"/>
          <p:cNvCxnSpPr/>
          <p:nvPr/>
        </p:nvCxnSpPr>
        <p:spPr>
          <a:xfrm>
            <a:off x="2919544" y="2618553"/>
            <a:ext cx="598249" cy="741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59937" y="1034424"/>
            <a:ext cx="14654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로케트" panose="02020600000000000000" pitchFamily="18" charset="-127"/>
                <a:ea typeface="a로케트" panose="02020600000000000000" pitchFamily="18" charset="-127"/>
              </a:rPr>
              <a:t>&lt;</a:t>
            </a:r>
            <a:r>
              <a:rPr lang="ko-KR" altLang="en-US" sz="1600" dirty="0">
                <a:latin typeface="a로케트" panose="02020600000000000000" pitchFamily="18" charset="-127"/>
                <a:ea typeface="a로케트" panose="02020600000000000000" pitchFamily="18" charset="-127"/>
              </a:rPr>
              <a:t>개발자 관점</a:t>
            </a:r>
            <a:r>
              <a:rPr lang="en-US" altLang="ko-KR" sz="1600" dirty="0">
                <a:latin typeface="a로케트" panose="02020600000000000000" pitchFamily="18" charset="-127"/>
                <a:ea typeface="a로케트" panose="02020600000000000000" pitchFamily="18" charset="-127"/>
              </a:rPr>
              <a:t>&gt;</a:t>
            </a:r>
            <a:endParaRPr lang="ko-KR" altLang="en-US" sz="16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577012" y="2011923"/>
            <a:ext cx="1877640" cy="12280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Shape : </a:t>
            </a:r>
            <a:r>
              <a:rPr lang="ko-KR" altLang="en-US" sz="1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반팔티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Pattern : 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그래픽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5513871" y="2625962"/>
            <a:ext cx="598249" cy="741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981330" y="1581764"/>
            <a:ext cx="2097798" cy="1670457"/>
            <a:chOff x="5516634" y="1571084"/>
            <a:chExt cx="2097798" cy="1670457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5736792" y="2013462"/>
              <a:ext cx="1877640" cy="1228079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□   </a:t>
              </a:r>
              <a:r>
                <a:rPr lang="en-US" altLang="ko-KR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Feminine</a:t>
              </a:r>
            </a:p>
            <a:p>
              <a:r>
                <a:rPr lang="ko-KR" altLang="en-US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□   </a:t>
              </a:r>
              <a:r>
                <a:rPr lang="en-US" altLang="ko-KR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Casual</a:t>
              </a:r>
            </a:p>
            <a:p>
              <a:r>
                <a:rPr lang="ko-KR" altLang="en-US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□   </a:t>
              </a:r>
              <a:r>
                <a:rPr lang="en-US" altLang="ko-KR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Formal</a:t>
              </a: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634" y="1571084"/>
              <a:ext cx="1138579" cy="1138579"/>
            </a:xfrm>
            <a:prstGeom prst="rect">
              <a:avLst/>
            </a:prstGeom>
          </p:spPr>
        </p:pic>
      </p:grpSp>
      <p:sp>
        <p:nvSpPr>
          <p:cNvPr id="48" name="직사각형 47"/>
          <p:cNvSpPr/>
          <p:nvPr/>
        </p:nvSpPr>
        <p:spPr>
          <a:xfrm>
            <a:off x="5844512" y="3308238"/>
            <a:ext cx="26380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Feminine 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추천 매트릭스에서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그래픽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_</a:t>
            </a:r>
            <a:r>
              <a:rPr lang="ko-KR" altLang="en-US" sz="1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반팔티와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 가장 많이 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matching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한 하의 찾기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630678" y="3306348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입력값의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shape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과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ctr"/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Pattern 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분류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8146767" y="2653286"/>
            <a:ext cx="598249" cy="741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8885924" y="2047554"/>
            <a:ext cx="1975762" cy="122807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Shape : </a:t>
            </a:r>
            <a:r>
              <a:rPr lang="ko-KR" altLang="en-US" sz="1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쉬폰스커트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Pattern : 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체크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9883867" y="3376548"/>
            <a:ext cx="2199" cy="66039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" t="6659" r="2989" b="1111"/>
          <a:stretch/>
        </p:blipFill>
        <p:spPr>
          <a:xfrm>
            <a:off x="9199606" y="4166293"/>
            <a:ext cx="1560863" cy="118638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9199606" y="5382879"/>
            <a:ext cx="25815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체크</a:t>
            </a:r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_</a:t>
            </a:r>
            <a:r>
              <a:rPr lang="ko-KR" altLang="en-US" sz="14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쉬폰스커트</a:t>
            </a:r>
            <a:r>
              <a: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 사진 </a:t>
            </a:r>
            <a:endParaRPr lang="en-US" altLang="ko-KR" sz="1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sz="1400" dirty="0">
                <a:latin typeface="a로케트" panose="02020600000000000000" pitchFamily="18" charset="-127"/>
                <a:ea typeface="a로케트" panose="02020600000000000000" pitchFamily="18" charset="-127"/>
              </a:rPr>
              <a:t>return</a:t>
            </a:r>
          </a:p>
        </p:txBody>
      </p:sp>
      <p:sp>
        <p:nvSpPr>
          <p:cNvPr id="38" name="자유형 37"/>
          <p:cNvSpPr/>
          <p:nvPr/>
        </p:nvSpPr>
        <p:spPr>
          <a:xfrm>
            <a:off x="-1" y="-1"/>
            <a:ext cx="12192000" cy="6858000"/>
          </a:xfrm>
          <a:custGeom>
            <a:avLst/>
            <a:gdLst>
              <a:gd name="connsiteX0" fmla="*/ 6591551 w 12192000"/>
              <a:gd name="connsiteY0" fmla="*/ 1543901 h 6858000"/>
              <a:gd name="connsiteX1" fmla="*/ 5844513 w 12192000"/>
              <a:gd name="connsiteY1" fmla="*/ 2290940 h 6858000"/>
              <a:gd name="connsiteX2" fmla="*/ 5844513 w 12192000"/>
              <a:gd name="connsiteY2" fmla="*/ 5279007 h 6858000"/>
              <a:gd name="connsiteX3" fmla="*/ 6591551 w 12192000"/>
              <a:gd name="connsiteY3" fmla="*/ 6026046 h 6858000"/>
              <a:gd name="connsiteX4" fmla="*/ 10645486 w 12192000"/>
              <a:gd name="connsiteY4" fmla="*/ 6026046 h 6858000"/>
              <a:gd name="connsiteX5" fmla="*/ 11392525 w 12192000"/>
              <a:gd name="connsiteY5" fmla="*/ 5279007 h 6858000"/>
              <a:gd name="connsiteX6" fmla="*/ 11392525 w 12192000"/>
              <a:gd name="connsiteY6" fmla="*/ 2290940 h 6858000"/>
              <a:gd name="connsiteX7" fmla="*/ 10645486 w 12192000"/>
              <a:gd name="connsiteY7" fmla="*/ 1543901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591551" y="1543901"/>
                </a:moveTo>
                <a:cubicBezTo>
                  <a:pt x="6178973" y="1543901"/>
                  <a:pt x="5844513" y="1878362"/>
                  <a:pt x="5844513" y="2290940"/>
                </a:cubicBezTo>
                <a:lnTo>
                  <a:pt x="5844513" y="5279007"/>
                </a:lnTo>
                <a:cubicBezTo>
                  <a:pt x="5844513" y="5691585"/>
                  <a:pt x="6178973" y="6026046"/>
                  <a:pt x="6591551" y="6026046"/>
                </a:cubicBezTo>
                <a:lnTo>
                  <a:pt x="10645486" y="6026046"/>
                </a:lnTo>
                <a:cubicBezTo>
                  <a:pt x="11058064" y="6026046"/>
                  <a:pt x="11392525" y="5691585"/>
                  <a:pt x="11392525" y="5279007"/>
                </a:cubicBezTo>
                <a:lnTo>
                  <a:pt x="11392525" y="2290940"/>
                </a:lnTo>
                <a:cubicBezTo>
                  <a:pt x="11392525" y="1878362"/>
                  <a:pt x="11058064" y="1543901"/>
                  <a:pt x="10645486" y="154390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0C0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A422F11-DC2A-480F-A0A4-D1148F089338}"/>
              </a:ext>
            </a:extLst>
          </p:cNvPr>
          <p:cNvSpPr/>
          <p:nvPr/>
        </p:nvSpPr>
        <p:spPr>
          <a:xfrm>
            <a:off x="228360" y="2697708"/>
            <a:ext cx="542709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2. Style</a:t>
            </a:r>
            <a:r>
              <a:rPr lang="ko-KR" altLang="en-US" sz="2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별 상하의 </a:t>
            </a:r>
            <a:endParaRPr lang="en-US" altLang="ko-KR" sz="2400" dirty="0">
              <a:solidFill>
                <a:schemeClr val="bg1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shape</a:t>
            </a:r>
            <a:r>
              <a:rPr lang="ko-KR" altLang="en-US" sz="2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과 </a:t>
            </a:r>
            <a:r>
              <a:rPr lang="en-US" altLang="ko-KR" sz="2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pattern </a:t>
            </a:r>
            <a:r>
              <a:rPr lang="ko-KR" altLang="en-US" sz="2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조합 </a:t>
            </a:r>
            <a:r>
              <a:rPr lang="ko-KR" altLang="en-US" sz="2400" dirty="0">
                <a:solidFill>
                  <a:srgbClr val="FFFF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추천 매트릭스</a:t>
            </a:r>
          </a:p>
          <a:p>
            <a:pPr algn="ctr"/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쇼핑몰 코디 이미지를 </a:t>
            </a:r>
            <a:r>
              <a:rPr lang="ko-KR" altLang="en-US" sz="16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 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상의에 어떤 하의를 많이 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matching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하는지 매트릭스로 구축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876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3457</TotalTime>
  <Words>3013</Words>
  <Application>Microsoft Office PowerPoint</Application>
  <PresentationFormat>와이드스크린</PresentationFormat>
  <Paragraphs>557</Paragraphs>
  <Slides>40</Slides>
  <Notes>4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Impact</vt:lpstr>
      <vt:lpstr>Adobe 고딕 Std B</vt:lpstr>
      <vt:lpstr>Arial</vt:lpstr>
      <vt:lpstr>맑은 고딕</vt:lpstr>
      <vt:lpstr>a로케트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Emma</dc:creator>
  <cp:lastModifiedBy>혜준 이</cp:lastModifiedBy>
  <cp:revision>400</cp:revision>
  <dcterms:created xsi:type="dcterms:W3CDTF">2019-08-03T07:07:14Z</dcterms:created>
  <dcterms:modified xsi:type="dcterms:W3CDTF">2020-04-30T03:52:47Z</dcterms:modified>
</cp:coreProperties>
</file>